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Mitr SemiBold" charset="1" panose="00000700000000000000"/>
      <p:regular r:id="rId14"/>
    </p:embeddedFont>
    <p:embeddedFont>
      <p:font typeface="Mitr SemiBold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484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079444" cy="10471011"/>
          </a:xfrm>
          <a:custGeom>
            <a:avLst/>
            <a:gdLst/>
            <a:ahLst/>
            <a:cxnLst/>
            <a:rect r="r" b="b" t="t" l="l"/>
            <a:pathLst>
              <a:path h="10471011" w="18079444">
                <a:moveTo>
                  <a:pt x="0" y="0"/>
                </a:moveTo>
                <a:lnTo>
                  <a:pt x="18079444" y="0"/>
                </a:lnTo>
                <a:lnTo>
                  <a:pt x="18079444" y="10471011"/>
                </a:lnTo>
                <a:lnTo>
                  <a:pt x="0" y="10471011"/>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false" flipV="false" rot="0">
            <a:off x="3732501" y="643624"/>
            <a:ext cx="13645705" cy="9135982"/>
          </a:xfrm>
          <a:custGeom>
            <a:avLst/>
            <a:gdLst/>
            <a:ahLst/>
            <a:cxnLst/>
            <a:rect r="r" b="b" t="t" l="l"/>
            <a:pathLst>
              <a:path h="9135982" w="13645705">
                <a:moveTo>
                  <a:pt x="0" y="0"/>
                </a:moveTo>
                <a:lnTo>
                  <a:pt x="13645705" y="0"/>
                </a:lnTo>
                <a:lnTo>
                  <a:pt x="13645705" y="9135981"/>
                </a:lnTo>
                <a:lnTo>
                  <a:pt x="0" y="9135981"/>
                </a:lnTo>
                <a:lnTo>
                  <a:pt x="0" y="0"/>
                </a:lnTo>
                <a:close/>
              </a:path>
            </a:pathLst>
          </a:custGeom>
          <a:blipFill>
            <a:blip r:embed="rId2"/>
            <a:stretch>
              <a:fillRect l="-2569" t="0" r="-2530" b="-904"/>
            </a:stretch>
          </a:blipFill>
        </p:spPr>
      </p:sp>
      <p:sp>
        <p:nvSpPr>
          <p:cNvPr name="TextBox 3" id="3"/>
          <p:cNvSpPr txBox="true"/>
          <p:nvPr/>
        </p:nvSpPr>
        <p:spPr>
          <a:xfrm rot="0">
            <a:off x="0" y="2984560"/>
            <a:ext cx="3732501" cy="2105025"/>
          </a:xfrm>
          <a:prstGeom prst="rect">
            <a:avLst/>
          </a:prstGeom>
        </p:spPr>
        <p:txBody>
          <a:bodyPr anchor="t" rtlCol="false" tIns="0" lIns="0" bIns="0" rIns="0">
            <a:spAutoFit/>
          </a:bodyPr>
          <a:lstStyle/>
          <a:p>
            <a:pPr algn="ctr">
              <a:lnSpc>
                <a:spcPts val="8399"/>
              </a:lnSpc>
            </a:pPr>
            <a:r>
              <a:rPr lang="en-US" sz="6999">
                <a:solidFill>
                  <a:srgbClr val="663E2C"/>
                </a:solidFill>
                <a:latin typeface="Mitr SemiBold"/>
              </a:rPr>
              <a:t> Sơ đồ </a:t>
            </a:r>
          </a:p>
          <a:p>
            <a:pPr algn="ctr">
              <a:lnSpc>
                <a:spcPts val="8399"/>
              </a:lnSpc>
            </a:pPr>
            <a:r>
              <a:rPr lang="en-US" sz="6999">
                <a:solidFill>
                  <a:srgbClr val="663E2C"/>
                </a:solidFill>
                <a:latin typeface="Mitr SemiBold"/>
              </a:rPr>
              <a:t>usecase</a:t>
            </a:r>
          </a:p>
        </p:txBody>
      </p:sp>
      <p:sp>
        <p:nvSpPr>
          <p:cNvPr name="TextBox 4" id="4"/>
          <p:cNvSpPr txBox="true"/>
          <p:nvPr/>
        </p:nvSpPr>
        <p:spPr>
          <a:xfrm rot="0">
            <a:off x="17416874" y="9474659"/>
            <a:ext cx="279364"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false" flipV="false" rot="0">
            <a:off x="18175" y="8297382"/>
            <a:ext cx="2021050" cy="1921835"/>
          </a:xfrm>
          <a:custGeom>
            <a:avLst/>
            <a:gdLst/>
            <a:ahLst/>
            <a:cxnLst/>
            <a:rect r="r" b="b" t="t" l="l"/>
            <a:pathLst>
              <a:path h="1921835" w="2021050">
                <a:moveTo>
                  <a:pt x="0" y="0"/>
                </a:moveTo>
                <a:lnTo>
                  <a:pt x="2021050" y="0"/>
                </a:lnTo>
                <a:lnTo>
                  <a:pt x="2021050" y="1921836"/>
                </a:lnTo>
                <a:lnTo>
                  <a:pt x="0" y="19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75" y="-19060"/>
            <a:ext cx="2023129" cy="2095520"/>
          </a:xfrm>
          <a:custGeom>
            <a:avLst/>
            <a:gdLst/>
            <a:ahLst/>
            <a:cxnLst/>
            <a:rect r="r" b="b" t="t" l="l"/>
            <a:pathLst>
              <a:path h="2095520" w="2023129">
                <a:moveTo>
                  <a:pt x="0" y="0"/>
                </a:moveTo>
                <a:lnTo>
                  <a:pt x="2023129" y="0"/>
                </a:lnTo>
                <a:lnTo>
                  <a:pt x="2023129" y="2095520"/>
                </a:lnTo>
                <a:lnTo>
                  <a:pt x="0" y="20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5924" y="-46074"/>
            <a:ext cx="910760" cy="2122534"/>
          </a:xfrm>
          <a:custGeom>
            <a:avLst/>
            <a:gdLst/>
            <a:ahLst/>
            <a:cxnLst/>
            <a:rect r="r" b="b" t="t" l="l"/>
            <a:pathLst>
              <a:path h="2122534" w="910760">
                <a:moveTo>
                  <a:pt x="0" y="0"/>
                </a:moveTo>
                <a:lnTo>
                  <a:pt x="910760" y="0"/>
                </a:lnTo>
                <a:lnTo>
                  <a:pt x="910760" y="2122534"/>
                </a:lnTo>
                <a:lnTo>
                  <a:pt x="0" y="2122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917426" y="7829537"/>
            <a:ext cx="2095520" cy="1428763"/>
          </a:xfrm>
          <a:custGeom>
            <a:avLst/>
            <a:gdLst/>
            <a:ahLst/>
            <a:cxnLst/>
            <a:rect r="r" b="b" t="t" l="l"/>
            <a:pathLst>
              <a:path h="1428763" w="2095520">
                <a:moveTo>
                  <a:pt x="0" y="0"/>
                </a:moveTo>
                <a:lnTo>
                  <a:pt x="2095520" y="0"/>
                </a:lnTo>
                <a:lnTo>
                  <a:pt x="2095520" y="1428763"/>
                </a:lnTo>
                <a:lnTo>
                  <a:pt x="0" y="1428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7140" y="1818219"/>
            <a:ext cx="14873721" cy="7941253"/>
          </a:xfrm>
          <a:custGeom>
            <a:avLst/>
            <a:gdLst/>
            <a:ahLst/>
            <a:cxnLst/>
            <a:rect r="r" b="b" t="t" l="l"/>
            <a:pathLst>
              <a:path h="7941253" w="14873721">
                <a:moveTo>
                  <a:pt x="0" y="0"/>
                </a:moveTo>
                <a:lnTo>
                  <a:pt x="14873720" y="0"/>
                </a:lnTo>
                <a:lnTo>
                  <a:pt x="14873720" y="7941253"/>
                </a:lnTo>
                <a:lnTo>
                  <a:pt x="0" y="7941253"/>
                </a:lnTo>
                <a:lnTo>
                  <a:pt x="0" y="0"/>
                </a:lnTo>
                <a:close/>
              </a:path>
            </a:pathLst>
          </a:custGeom>
          <a:blipFill>
            <a:blip r:embed="rId10"/>
            <a:stretch>
              <a:fillRect l="0" t="0" r="0" b="0"/>
            </a:stretch>
          </a:blipFill>
        </p:spPr>
      </p:sp>
      <p:sp>
        <p:nvSpPr>
          <p:cNvPr name="TextBox 7" id="7"/>
          <p:cNvSpPr txBox="true"/>
          <p:nvPr/>
        </p:nvSpPr>
        <p:spPr>
          <a:xfrm rot="0">
            <a:off x="361393" y="206584"/>
            <a:ext cx="19048634" cy="1143000"/>
          </a:xfrm>
          <a:prstGeom prst="rect">
            <a:avLst/>
          </a:prstGeom>
        </p:spPr>
        <p:txBody>
          <a:bodyPr anchor="t" rtlCol="false" tIns="0" lIns="0" bIns="0" rIns="0">
            <a:spAutoFit/>
          </a:bodyPr>
          <a:lstStyle/>
          <a:p>
            <a:pPr algn="ctr">
              <a:lnSpc>
                <a:spcPts val="9000"/>
              </a:lnSpc>
            </a:pPr>
            <a:r>
              <a:rPr lang="en-US" sz="7500">
                <a:solidFill>
                  <a:srgbClr val="663E2C"/>
                </a:solidFill>
                <a:latin typeface="Mitr SemiBold"/>
              </a:rPr>
              <a:t>Sơ đồ thực thể quan hệ (ERD)</a:t>
            </a:r>
          </a:p>
        </p:txBody>
      </p:sp>
      <p:sp>
        <p:nvSpPr>
          <p:cNvPr name="TextBox 8" id="8"/>
          <p:cNvSpPr txBox="true"/>
          <p:nvPr/>
        </p:nvSpPr>
        <p:spPr>
          <a:xfrm rot="0">
            <a:off x="17284065" y="9474659"/>
            <a:ext cx="544982"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false" flipV="false" rot="0">
            <a:off x="2864732" y="1057275"/>
            <a:ext cx="12558536" cy="8516952"/>
          </a:xfrm>
          <a:custGeom>
            <a:avLst/>
            <a:gdLst/>
            <a:ahLst/>
            <a:cxnLst/>
            <a:rect r="r" b="b" t="t" l="l"/>
            <a:pathLst>
              <a:path h="8516952" w="12558536">
                <a:moveTo>
                  <a:pt x="0" y="0"/>
                </a:moveTo>
                <a:lnTo>
                  <a:pt x="12558536" y="0"/>
                </a:lnTo>
                <a:lnTo>
                  <a:pt x="12558536" y="8516952"/>
                </a:lnTo>
                <a:lnTo>
                  <a:pt x="0" y="8516952"/>
                </a:lnTo>
                <a:lnTo>
                  <a:pt x="0" y="0"/>
                </a:lnTo>
                <a:close/>
              </a:path>
            </a:pathLst>
          </a:custGeom>
          <a:blipFill>
            <a:blip r:embed="rId2"/>
            <a:stretch>
              <a:fillRect l="0" t="0" r="0" b="0"/>
            </a:stretch>
          </a:blipFill>
        </p:spPr>
      </p:sp>
      <p:sp>
        <p:nvSpPr>
          <p:cNvPr name="TextBox 3" id="3"/>
          <p:cNvSpPr txBox="true"/>
          <p:nvPr/>
        </p:nvSpPr>
        <p:spPr>
          <a:xfrm rot="0">
            <a:off x="-380317" y="9525"/>
            <a:ext cx="19048634" cy="1047750"/>
          </a:xfrm>
          <a:prstGeom prst="rect">
            <a:avLst/>
          </a:prstGeom>
        </p:spPr>
        <p:txBody>
          <a:bodyPr anchor="t" rtlCol="false" tIns="0" lIns="0" bIns="0" rIns="0">
            <a:spAutoFit/>
          </a:bodyPr>
          <a:lstStyle/>
          <a:p>
            <a:pPr algn="ctr">
              <a:lnSpc>
                <a:spcPts val="8399"/>
              </a:lnSpc>
            </a:pPr>
            <a:r>
              <a:rPr lang="en-US" sz="6999">
                <a:solidFill>
                  <a:srgbClr val="663E2C"/>
                </a:solidFill>
                <a:latin typeface="Mitr SemiBold"/>
              </a:rPr>
              <a:t>Mô hình quan hệ cơ sở dữ liệu</a:t>
            </a:r>
          </a:p>
        </p:txBody>
      </p:sp>
      <p:sp>
        <p:nvSpPr>
          <p:cNvPr name="TextBox 4" id="4"/>
          <p:cNvSpPr txBox="true"/>
          <p:nvPr/>
        </p:nvSpPr>
        <p:spPr>
          <a:xfrm rot="0">
            <a:off x="17332881" y="9474659"/>
            <a:ext cx="447350"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TextBox 2" id="2"/>
          <p:cNvSpPr txBox="true"/>
          <p:nvPr/>
        </p:nvSpPr>
        <p:spPr>
          <a:xfrm rot="0">
            <a:off x="5397754" y="3305175"/>
            <a:ext cx="7492493" cy="2752725"/>
          </a:xfrm>
          <a:prstGeom prst="rect">
            <a:avLst/>
          </a:prstGeom>
        </p:spPr>
        <p:txBody>
          <a:bodyPr anchor="t" rtlCol="false" tIns="0" lIns="0" bIns="0" rIns="0">
            <a:spAutoFit/>
          </a:bodyPr>
          <a:lstStyle/>
          <a:p>
            <a:pPr algn="ctr">
              <a:lnSpc>
                <a:spcPts val="10800"/>
              </a:lnSpc>
            </a:pPr>
            <a:r>
              <a:rPr lang="en-US" sz="9000">
                <a:solidFill>
                  <a:srgbClr val="663E2C"/>
                </a:solidFill>
                <a:latin typeface="Mitr SemiBold"/>
              </a:rPr>
              <a:t>Giao diện Website</a:t>
            </a:r>
          </a:p>
        </p:txBody>
      </p:sp>
      <p:sp>
        <p:nvSpPr>
          <p:cNvPr name="Freeform 3" id="3"/>
          <p:cNvSpPr/>
          <p:nvPr/>
        </p:nvSpPr>
        <p:spPr>
          <a:xfrm flipH="false" flipV="false" rot="0">
            <a:off x="18175" y="8297382"/>
            <a:ext cx="2021050" cy="1921835"/>
          </a:xfrm>
          <a:custGeom>
            <a:avLst/>
            <a:gdLst/>
            <a:ahLst/>
            <a:cxnLst/>
            <a:rect r="r" b="b" t="t" l="l"/>
            <a:pathLst>
              <a:path h="1921835" w="2021050">
                <a:moveTo>
                  <a:pt x="0" y="0"/>
                </a:moveTo>
                <a:lnTo>
                  <a:pt x="2021050" y="0"/>
                </a:lnTo>
                <a:lnTo>
                  <a:pt x="2021050" y="1921836"/>
                </a:lnTo>
                <a:lnTo>
                  <a:pt x="0" y="19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175" y="-19060"/>
            <a:ext cx="2023129" cy="2095520"/>
          </a:xfrm>
          <a:custGeom>
            <a:avLst/>
            <a:gdLst/>
            <a:ahLst/>
            <a:cxnLst/>
            <a:rect r="r" b="b" t="t" l="l"/>
            <a:pathLst>
              <a:path h="2095520" w="2023129">
                <a:moveTo>
                  <a:pt x="0" y="0"/>
                </a:moveTo>
                <a:lnTo>
                  <a:pt x="2023129" y="0"/>
                </a:lnTo>
                <a:lnTo>
                  <a:pt x="2023129" y="2095520"/>
                </a:lnTo>
                <a:lnTo>
                  <a:pt x="0" y="20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5924" y="-46074"/>
            <a:ext cx="910760" cy="2122534"/>
          </a:xfrm>
          <a:custGeom>
            <a:avLst/>
            <a:gdLst/>
            <a:ahLst/>
            <a:cxnLst/>
            <a:rect r="r" b="b" t="t" l="l"/>
            <a:pathLst>
              <a:path h="2122534" w="910760">
                <a:moveTo>
                  <a:pt x="0" y="0"/>
                </a:moveTo>
                <a:lnTo>
                  <a:pt x="910760" y="0"/>
                </a:lnTo>
                <a:lnTo>
                  <a:pt x="910760" y="2122534"/>
                </a:lnTo>
                <a:lnTo>
                  <a:pt x="0" y="2122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27448" y="8103046"/>
            <a:ext cx="2095520" cy="1428763"/>
          </a:xfrm>
          <a:custGeom>
            <a:avLst/>
            <a:gdLst/>
            <a:ahLst/>
            <a:cxnLst/>
            <a:rect r="r" b="b" t="t" l="l"/>
            <a:pathLst>
              <a:path h="1428763" w="2095520">
                <a:moveTo>
                  <a:pt x="0" y="0"/>
                </a:moveTo>
                <a:lnTo>
                  <a:pt x="2095519" y="0"/>
                </a:lnTo>
                <a:lnTo>
                  <a:pt x="2095519" y="1428763"/>
                </a:lnTo>
                <a:lnTo>
                  <a:pt x="0" y="1428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319459" y="9474659"/>
            <a:ext cx="474193"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ECED6"/>
        </a:solidFill>
      </p:bgPr>
    </p:bg>
    <p:spTree>
      <p:nvGrpSpPr>
        <p:cNvPr id="1" name=""/>
        <p:cNvGrpSpPr/>
        <p:nvPr/>
      </p:nvGrpSpPr>
      <p:grpSpPr>
        <a:xfrm>
          <a:off x="0" y="0"/>
          <a:ext cx="0" cy="0"/>
          <a:chOff x="0" y="0"/>
          <a:chExt cx="0" cy="0"/>
        </a:xfrm>
      </p:grpSpPr>
      <p:sp>
        <p:nvSpPr>
          <p:cNvPr name="Freeform 2" id="2"/>
          <p:cNvSpPr/>
          <p:nvPr/>
        </p:nvSpPr>
        <p:spPr>
          <a:xfrm flipH="false" flipV="false" rot="0">
            <a:off x="18175" y="8297382"/>
            <a:ext cx="2021050" cy="1921835"/>
          </a:xfrm>
          <a:custGeom>
            <a:avLst/>
            <a:gdLst/>
            <a:ahLst/>
            <a:cxnLst/>
            <a:rect r="r" b="b" t="t" l="l"/>
            <a:pathLst>
              <a:path h="1921835" w="2021050">
                <a:moveTo>
                  <a:pt x="0" y="0"/>
                </a:moveTo>
                <a:lnTo>
                  <a:pt x="2021050" y="0"/>
                </a:lnTo>
                <a:lnTo>
                  <a:pt x="2021050" y="1921836"/>
                </a:lnTo>
                <a:lnTo>
                  <a:pt x="0" y="19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75" y="-19060"/>
            <a:ext cx="2023129" cy="2095520"/>
          </a:xfrm>
          <a:custGeom>
            <a:avLst/>
            <a:gdLst/>
            <a:ahLst/>
            <a:cxnLst/>
            <a:rect r="r" b="b" t="t" l="l"/>
            <a:pathLst>
              <a:path h="2095520" w="2023129">
                <a:moveTo>
                  <a:pt x="0" y="0"/>
                </a:moveTo>
                <a:lnTo>
                  <a:pt x="2023129" y="0"/>
                </a:lnTo>
                <a:lnTo>
                  <a:pt x="2023129" y="2095520"/>
                </a:lnTo>
                <a:lnTo>
                  <a:pt x="0" y="20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5924" y="-46074"/>
            <a:ext cx="910760" cy="2122534"/>
          </a:xfrm>
          <a:custGeom>
            <a:avLst/>
            <a:gdLst/>
            <a:ahLst/>
            <a:cxnLst/>
            <a:rect r="r" b="b" t="t" l="l"/>
            <a:pathLst>
              <a:path h="2122534" w="910760">
                <a:moveTo>
                  <a:pt x="0" y="0"/>
                </a:moveTo>
                <a:lnTo>
                  <a:pt x="910760" y="0"/>
                </a:lnTo>
                <a:lnTo>
                  <a:pt x="910760" y="2122534"/>
                </a:lnTo>
                <a:lnTo>
                  <a:pt x="0" y="2122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92480" y="8103046"/>
            <a:ext cx="2095520" cy="1428763"/>
          </a:xfrm>
          <a:custGeom>
            <a:avLst/>
            <a:gdLst/>
            <a:ahLst/>
            <a:cxnLst/>
            <a:rect r="r" b="b" t="t" l="l"/>
            <a:pathLst>
              <a:path h="1428763" w="2095520">
                <a:moveTo>
                  <a:pt x="0" y="0"/>
                </a:moveTo>
                <a:lnTo>
                  <a:pt x="2095520" y="0"/>
                </a:lnTo>
                <a:lnTo>
                  <a:pt x="2095520" y="1428763"/>
                </a:lnTo>
                <a:lnTo>
                  <a:pt x="0" y="1428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33181" y="176151"/>
            <a:ext cx="10216722" cy="9934698"/>
          </a:xfrm>
          <a:custGeom>
            <a:avLst/>
            <a:gdLst/>
            <a:ahLst/>
            <a:cxnLst/>
            <a:rect r="r" b="b" t="t" l="l"/>
            <a:pathLst>
              <a:path h="9934698" w="10216722">
                <a:moveTo>
                  <a:pt x="0" y="0"/>
                </a:moveTo>
                <a:lnTo>
                  <a:pt x="10216722" y="0"/>
                </a:lnTo>
                <a:lnTo>
                  <a:pt x="10216722" y="9934698"/>
                </a:lnTo>
                <a:lnTo>
                  <a:pt x="0" y="9934698"/>
                </a:lnTo>
                <a:lnTo>
                  <a:pt x="0" y="0"/>
                </a:lnTo>
                <a:close/>
              </a:path>
            </a:pathLst>
          </a:custGeom>
          <a:blipFill>
            <a:blip r:embed="rId10"/>
            <a:stretch>
              <a:fillRect l="0" t="0" r="0" b="0"/>
            </a:stretch>
          </a:blipFill>
        </p:spPr>
      </p:sp>
      <p:sp>
        <p:nvSpPr>
          <p:cNvPr name="TextBox 7" id="7"/>
          <p:cNvSpPr txBox="true"/>
          <p:nvPr/>
        </p:nvSpPr>
        <p:spPr>
          <a:xfrm rot="0">
            <a:off x="964079" y="5057775"/>
            <a:ext cx="3065210" cy="1659255"/>
          </a:xfrm>
          <a:prstGeom prst="rect">
            <a:avLst/>
          </a:prstGeom>
        </p:spPr>
        <p:txBody>
          <a:bodyPr anchor="t" rtlCol="false" tIns="0" lIns="0" bIns="0" rIns="0">
            <a:spAutoFit/>
          </a:bodyPr>
          <a:lstStyle/>
          <a:p>
            <a:pPr algn="ctr">
              <a:lnSpc>
                <a:spcPts val="6720"/>
              </a:lnSpc>
            </a:pPr>
            <a:r>
              <a:rPr lang="en-US" sz="4800">
                <a:solidFill>
                  <a:srgbClr val="663E2C"/>
                </a:solidFill>
                <a:latin typeface="Mitr SemiBold"/>
              </a:rPr>
              <a:t>Giao diện </a:t>
            </a:r>
          </a:p>
          <a:p>
            <a:pPr algn="ctr">
              <a:lnSpc>
                <a:spcPts val="6720"/>
              </a:lnSpc>
            </a:pPr>
            <a:r>
              <a:rPr lang="en-US" sz="4800">
                <a:solidFill>
                  <a:srgbClr val="663E2C"/>
                </a:solidFill>
                <a:latin typeface="Mitr SemiBold"/>
              </a:rPr>
              <a:t>trang chủ</a:t>
            </a:r>
          </a:p>
        </p:txBody>
      </p:sp>
      <p:sp>
        <p:nvSpPr>
          <p:cNvPr name="TextBox 8" id="8"/>
          <p:cNvSpPr txBox="true"/>
          <p:nvPr/>
        </p:nvSpPr>
        <p:spPr>
          <a:xfrm rot="0">
            <a:off x="102764" y="2803049"/>
            <a:ext cx="4787840" cy="923925"/>
          </a:xfrm>
          <a:prstGeom prst="rect">
            <a:avLst/>
          </a:prstGeom>
        </p:spPr>
        <p:txBody>
          <a:bodyPr anchor="t" rtlCol="false" tIns="0" lIns="0" bIns="0" rIns="0">
            <a:spAutoFit/>
          </a:bodyPr>
          <a:lstStyle/>
          <a:p>
            <a:pPr>
              <a:lnSpc>
                <a:spcPts val="7200"/>
              </a:lnSpc>
            </a:pPr>
            <a:r>
              <a:rPr lang="en-US" sz="6000">
                <a:solidFill>
                  <a:srgbClr val="663E2C"/>
                </a:solidFill>
                <a:latin typeface="Mitr SemiBold"/>
              </a:rPr>
              <a:t> Khách hàng</a:t>
            </a:r>
          </a:p>
        </p:txBody>
      </p:sp>
      <p:sp>
        <p:nvSpPr>
          <p:cNvPr name="TextBox 9" id="9"/>
          <p:cNvSpPr txBox="true"/>
          <p:nvPr/>
        </p:nvSpPr>
        <p:spPr>
          <a:xfrm rot="0">
            <a:off x="17313668" y="9474659"/>
            <a:ext cx="485775"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ECED6"/>
        </a:solidFill>
      </p:bgPr>
    </p:bg>
    <p:spTree>
      <p:nvGrpSpPr>
        <p:cNvPr id="1" name=""/>
        <p:cNvGrpSpPr/>
        <p:nvPr/>
      </p:nvGrpSpPr>
      <p:grpSpPr>
        <a:xfrm>
          <a:off x="0" y="0"/>
          <a:ext cx="0" cy="0"/>
          <a:chOff x="0" y="0"/>
          <a:chExt cx="0" cy="0"/>
        </a:xfrm>
      </p:grpSpPr>
      <p:sp>
        <p:nvSpPr>
          <p:cNvPr name="Freeform 2" id="2"/>
          <p:cNvSpPr/>
          <p:nvPr/>
        </p:nvSpPr>
        <p:spPr>
          <a:xfrm flipH="false" flipV="false" rot="0">
            <a:off x="18175" y="8297382"/>
            <a:ext cx="2021050" cy="1921835"/>
          </a:xfrm>
          <a:custGeom>
            <a:avLst/>
            <a:gdLst/>
            <a:ahLst/>
            <a:cxnLst/>
            <a:rect r="r" b="b" t="t" l="l"/>
            <a:pathLst>
              <a:path h="1921835" w="2021050">
                <a:moveTo>
                  <a:pt x="0" y="0"/>
                </a:moveTo>
                <a:lnTo>
                  <a:pt x="2021050" y="0"/>
                </a:lnTo>
                <a:lnTo>
                  <a:pt x="2021050" y="1921836"/>
                </a:lnTo>
                <a:lnTo>
                  <a:pt x="0" y="19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75" y="-19060"/>
            <a:ext cx="2023129" cy="2095520"/>
          </a:xfrm>
          <a:custGeom>
            <a:avLst/>
            <a:gdLst/>
            <a:ahLst/>
            <a:cxnLst/>
            <a:rect r="r" b="b" t="t" l="l"/>
            <a:pathLst>
              <a:path h="2095520" w="2023129">
                <a:moveTo>
                  <a:pt x="0" y="0"/>
                </a:moveTo>
                <a:lnTo>
                  <a:pt x="2023129" y="0"/>
                </a:lnTo>
                <a:lnTo>
                  <a:pt x="2023129" y="2095520"/>
                </a:lnTo>
                <a:lnTo>
                  <a:pt x="0" y="20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5924" y="-46074"/>
            <a:ext cx="910760" cy="2122534"/>
          </a:xfrm>
          <a:custGeom>
            <a:avLst/>
            <a:gdLst/>
            <a:ahLst/>
            <a:cxnLst/>
            <a:rect r="r" b="b" t="t" l="l"/>
            <a:pathLst>
              <a:path h="2122534" w="910760">
                <a:moveTo>
                  <a:pt x="0" y="0"/>
                </a:moveTo>
                <a:lnTo>
                  <a:pt x="910760" y="0"/>
                </a:lnTo>
                <a:lnTo>
                  <a:pt x="910760" y="2122534"/>
                </a:lnTo>
                <a:lnTo>
                  <a:pt x="0" y="2122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91900" y="8171705"/>
            <a:ext cx="2095520" cy="1428763"/>
          </a:xfrm>
          <a:custGeom>
            <a:avLst/>
            <a:gdLst/>
            <a:ahLst/>
            <a:cxnLst/>
            <a:rect r="r" b="b" t="t" l="l"/>
            <a:pathLst>
              <a:path h="1428763" w="2095520">
                <a:moveTo>
                  <a:pt x="0" y="0"/>
                </a:moveTo>
                <a:lnTo>
                  <a:pt x="2095519" y="0"/>
                </a:lnTo>
                <a:lnTo>
                  <a:pt x="2095519" y="1428764"/>
                </a:lnTo>
                <a:lnTo>
                  <a:pt x="0" y="1428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85924" y="1270700"/>
            <a:ext cx="15258484" cy="7692819"/>
          </a:xfrm>
          <a:custGeom>
            <a:avLst/>
            <a:gdLst/>
            <a:ahLst/>
            <a:cxnLst/>
            <a:rect r="r" b="b" t="t" l="l"/>
            <a:pathLst>
              <a:path h="7692819" w="15258484">
                <a:moveTo>
                  <a:pt x="0" y="0"/>
                </a:moveTo>
                <a:lnTo>
                  <a:pt x="15258484" y="0"/>
                </a:lnTo>
                <a:lnTo>
                  <a:pt x="15258484" y="7692819"/>
                </a:lnTo>
                <a:lnTo>
                  <a:pt x="0" y="7692819"/>
                </a:lnTo>
                <a:lnTo>
                  <a:pt x="0" y="0"/>
                </a:lnTo>
                <a:close/>
              </a:path>
            </a:pathLst>
          </a:custGeom>
          <a:blipFill>
            <a:blip r:embed="rId10"/>
            <a:stretch>
              <a:fillRect l="0" t="0" r="0" b="0"/>
            </a:stretch>
          </a:blipFill>
        </p:spPr>
      </p:sp>
      <p:sp>
        <p:nvSpPr>
          <p:cNvPr name="TextBox 7" id="7"/>
          <p:cNvSpPr txBox="true"/>
          <p:nvPr/>
        </p:nvSpPr>
        <p:spPr>
          <a:xfrm rot="0">
            <a:off x="5173531" y="9151841"/>
            <a:ext cx="7884644" cy="811530"/>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Giao diện đặt quản lý bàn</a:t>
            </a:r>
          </a:p>
        </p:txBody>
      </p:sp>
      <p:sp>
        <p:nvSpPr>
          <p:cNvPr name="TextBox 8" id="8"/>
          <p:cNvSpPr txBox="true"/>
          <p:nvPr/>
        </p:nvSpPr>
        <p:spPr>
          <a:xfrm rot="0">
            <a:off x="2496684" y="104775"/>
            <a:ext cx="4787840" cy="923925"/>
          </a:xfrm>
          <a:prstGeom prst="rect">
            <a:avLst/>
          </a:prstGeom>
        </p:spPr>
        <p:txBody>
          <a:bodyPr anchor="t" rtlCol="false" tIns="0" lIns="0" bIns="0" rIns="0">
            <a:spAutoFit/>
          </a:bodyPr>
          <a:lstStyle/>
          <a:p>
            <a:pPr>
              <a:lnSpc>
                <a:spcPts val="7200"/>
              </a:lnSpc>
            </a:pPr>
            <a:r>
              <a:rPr lang="en-US" sz="6000">
                <a:solidFill>
                  <a:srgbClr val="663E2C"/>
                </a:solidFill>
                <a:latin typeface="Mitr SemiBold"/>
              </a:rPr>
              <a:t>Nhân viên</a:t>
            </a:r>
          </a:p>
        </p:txBody>
      </p:sp>
      <p:sp>
        <p:nvSpPr>
          <p:cNvPr name="TextBox 9" id="9"/>
          <p:cNvSpPr txBox="true"/>
          <p:nvPr/>
        </p:nvSpPr>
        <p:spPr>
          <a:xfrm rot="0">
            <a:off x="17315184" y="9474659"/>
            <a:ext cx="482744"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ECED6"/>
        </a:solidFill>
      </p:bgPr>
    </p:bg>
    <p:spTree>
      <p:nvGrpSpPr>
        <p:cNvPr id="1" name=""/>
        <p:cNvGrpSpPr/>
        <p:nvPr/>
      </p:nvGrpSpPr>
      <p:grpSpPr>
        <a:xfrm>
          <a:off x="0" y="0"/>
          <a:ext cx="0" cy="0"/>
          <a:chOff x="0" y="0"/>
          <a:chExt cx="0" cy="0"/>
        </a:xfrm>
      </p:grpSpPr>
      <p:sp>
        <p:nvSpPr>
          <p:cNvPr name="Freeform 2" id="2"/>
          <p:cNvSpPr/>
          <p:nvPr/>
        </p:nvSpPr>
        <p:spPr>
          <a:xfrm flipH="false" flipV="false" rot="0">
            <a:off x="18175" y="8297382"/>
            <a:ext cx="2021050" cy="1921835"/>
          </a:xfrm>
          <a:custGeom>
            <a:avLst/>
            <a:gdLst/>
            <a:ahLst/>
            <a:cxnLst/>
            <a:rect r="r" b="b" t="t" l="l"/>
            <a:pathLst>
              <a:path h="1921835" w="2021050">
                <a:moveTo>
                  <a:pt x="0" y="0"/>
                </a:moveTo>
                <a:lnTo>
                  <a:pt x="2021050" y="0"/>
                </a:lnTo>
                <a:lnTo>
                  <a:pt x="2021050" y="1921836"/>
                </a:lnTo>
                <a:lnTo>
                  <a:pt x="0" y="1921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75" y="-19060"/>
            <a:ext cx="2023129" cy="2095520"/>
          </a:xfrm>
          <a:custGeom>
            <a:avLst/>
            <a:gdLst/>
            <a:ahLst/>
            <a:cxnLst/>
            <a:rect r="r" b="b" t="t" l="l"/>
            <a:pathLst>
              <a:path h="2095520" w="2023129">
                <a:moveTo>
                  <a:pt x="0" y="0"/>
                </a:moveTo>
                <a:lnTo>
                  <a:pt x="2023129" y="0"/>
                </a:lnTo>
                <a:lnTo>
                  <a:pt x="2023129" y="2095520"/>
                </a:lnTo>
                <a:lnTo>
                  <a:pt x="0" y="2095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85924" y="-46074"/>
            <a:ext cx="910760" cy="2122534"/>
          </a:xfrm>
          <a:custGeom>
            <a:avLst/>
            <a:gdLst/>
            <a:ahLst/>
            <a:cxnLst/>
            <a:rect r="r" b="b" t="t" l="l"/>
            <a:pathLst>
              <a:path h="2122534" w="910760">
                <a:moveTo>
                  <a:pt x="0" y="0"/>
                </a:moveTo>
                <a:lnTo>
                  <a:pt x="910760" y="0"/>
                </a:lnTo>
                <a:lnTo>
                  <a:pt x="910760" y="2122534"/>
                </a:lnTo>
                <a:lnTo>
                  <a:pt x="0" y="2122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92480" y="8192439"/>
            <a:ext cx="2095520" cy="1428763"/>
          </a:xfrm>
          <a:custGeom>
            <a:avLst/>
            <a:gdLst/>
            <a:ahLst/>
            <a:cxnLst/>
            <a:rect r="r" b="b" t="t" l="l"/>
            <a:pathLst>
              <a:path h="1428763" w="2095520">
                <a:moveTo>
                  <a:pt x="0" y="0"/>
                </a:moveTo>
                <a:lnTo>
                  <a:pt x="2095520" y="0"/>
                </a:lnTo>
                <a:lnTo>
                  <a:pt x="2095520" y="1428763"/>
                </a:lnTo>
                <a:lnTo>
                  <a:pt x="0" y="1428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039225" y="1550408"/>
            <a:ext cx="14908911" cy="7539871"/>
          </a:xfrm>
          <a:custGeom>
            <a:avLst/>
            <a:gdLst/>
            <a:ahLst/>
            <a:cxnLst/>
            <a:rect r="r" b="b" t="t" l="l"/>
            <a:pathLst>
              <a:path h="7539871" w="14908911">
                <a:moveTo>
                  <a:pt x="0" y="0"/>
                </a:moveTo>
                <a:lnTo>
                  <a:pt x="14908911" y="0"/>
                </a:lnTo>
                <a:lnTo>
                  <a:pt x="14908911" y="7539871"/>
                </a:lnTo>
                <a:lnTo>
                  <a:pt x="0" y="7539871"/>
                </a:lnTo>
                <a:lnTo>
                  <a:pt x="0" y="0"/>
                </a:lnTo>
                <a:close/>
              </a:path>
            </a:pathLst>
          </a:custGeom>
          <a:blipFill>
            <a:blip r:embed="rId10"/>
            <a:stretch>
              <a:fillRect l="0" t="0" r="0" b="0"/>
            </a:stretch>
          </a:blipFill>
        </p:spPr>
      </p:sp>
      <p:sp>
        <p:nvSpPr>
          <p:cNvPr name="TextBox 7" id="7"/>
          <p:cNvSpPr txBox="true"/>
          <p:nvPr/>
        </p:nvSpPr>
        <p:spPr>
          <a:xfrm rot="0">
            <a:off x="6093127" y="9172575"/>
            <a:ext cx="6045453" cy="811530"/>
          </a:xfrm>
          <a:prstGeom prst="rect">
            <a:avLst/>
          </a:prstGeom>
        </p:spPr>
        <p:txBody>
          <a:bodyPr anchor="t" rtlCol="false" tIns="0" lIns="0" bIns="0" rIns="0">
            <a:spAutoFit/>
          </a:bodyPr>
          <a:lstStyle/>
          <a:p>
            <a:pPr algn="ctr">
              <a:lnSpc>
                <a:spcPts val="6719"/>
              </a:lnSpc>
            </a:pPr>
            <a:r>
              <a:rPr lang="en-US" sz="4800">
                <a:solidFill>
                  <a:srgbClr val="663E2C"/>
                </a:solidFill>
                <a:latin typeface="Mitr SemiBold"/>
              </a:rPr>
              <a:t>Giao diện trang chủ</a:t>
            </a:r>
          </a:p>
        </p:txBody>
      </p:sp>
      <p:sp>
        <p:nvSpPr>
          <p:cNvPr name="TextBox 8" id="8"/>
          <p:cNvSpPr txBox="true"/>
          <p:nvPr/>
        </p:nvSpPr>
        <p:spPr>
          <a:xfrm rot="0">
            <a:off x="2964276" y="417659"/>
            <a:ext cx="4787840" cy="923925"/>
          </a:xfrm>
          <a:prstGeom prst="rect">
            <a:avLst/>
          </a:prstGeom>
        </p:spPr>
        <p:txBody>
          <a:bodyPr anchor="t" rtlCol="false" tIns="0" lIns="0" bIns="0" rIns="0">
            <a:spAutoFit/>
          </a:bodyPr>
          <a:lstStyle/>
          <a:p>
            <a:pPr>
              <a:lnSpc>
                <a:spcPts val="7200"/>
              </a:lnSpc>
            </a:pPr>
            <a:r>
              <a:rPr lang="en-US" sz="6000">
                <a:solidFill>
                  <a:srgbClr val="663E2C"/>
                </a:solidFill>
                <a:latin typeface="Mitr SemiBold"/>
              </a:rPr>
              <a:t>Admin</a:t>
            </a:r>
          </a:p>
        </p:txBody>
      </p:sp>
      <p:sp>
        <p:nvSpPr>
          <p:cNvPr name="TextBox 9" id="9"/>
          <p:cNvSpPr txBox="true"/>
          <p:nvPr/>
        </p:nvSpPr>
        <p:spPr>
          <a:xfrm rot="0">
            <a:off x="17305442" y="9474659"/>
            <a:ext cx="502227"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false" flipV="false" rot="0">
            <a:off x="12053808" y="6927958"/>
            <a:ext cx="2717864" cy="2530084"/>
          </a:xfrm>
          <a:custGeom>
            <a:avLst/>
            <a:gdLst/>
            <a:ahLst/>
            <a:cxnLst/>
            <a:rect r="r" b="b" t="t" l="l"/>
            <a:pathLst>
              <a:path h="2530084" w="2717864">
                <a:moveTo>
                  <a:pt x="0" y="0"/>
                </a:moveTo>
                <a:lnTo>
                  <a:pt x="2717864" y="0"/>
                </a:lnTo>
                <a:lnTo>
                  <a:pt x="2717864" y="2530084"/>
                </a:lnTo>
                <a:lnTo>
                  <a:pt x="0" y="2530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76394" y="5764889"/>
            <a:ext cx="2713385" cy="3301685"/>
          </a:xfrm>
          <a:custGeom>
            <a:avLst/>
            <a:gdLst/>
            <a:ahLst/>
            <a:cxnLst/>
            <a:rect r="r" b="b" t="t" l="l"/>
            <a:pathLst>
              <a:path h="3301685" w="2713385">
                <a:moveTo>
                  <a:pt x="0" y="0"/>
                </a:moveTo>
                <a:lnTo>
                  <a:pt x="2713384" y="0"/>
                </a:lnTo>
                <a:lnTo>
                  <a:pt x="2713384" y="3301685"/>
                </a:lnTo>
                <a:lnTo>
                  <a:pt x="0" y="3301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83460" y="8400435"/>
            <a:ext cx="2220462" cy="1332277"/>
          </a:xfrm>
          <a:custGeom>
            <a:avLst/>
            <a:gdLst/>
            <a:ahLst/>
            <a:cxnLst/>
            <a:rect r="r" b="b" t="t" l="l"/>
            <a:pathLst>
              <a:path h="1332277" w="2220462">
                <a:moveTo>
                  <a:pt x="0" y="0"/>
                </a:moveTo>
                <a:lnTo>
                  <a:pt x="2220462" y="0"/>
                </a:lnTo>
                <a:lnTo>
                  <a:pt x="2220462" y="1332277"/>
                </a:lnTo>
                <a:lnTo>
                  <a:pt x="0" y="1332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426677" y="3362325"/>
            <a:ext cx="12667015" cy="2352675"/>
          </a:xfrm>
          <a:prstGeom prst="rect">
            <a:avLst/>
          </a:prstGeom>
        </p:spPr>
        <p:txBody>
          <a:bodyPr anchor="t" rtlCol="false" tIns="0" lIns="0" bIns="0" rIns="0">
            <a:spAutoFit/>
          </a:bodyPr>
          <a:lstStyle/>
          <a:p>
            <a:pPr algn="ctr">
              <a:lnSpc>
                <a:spcPts val="9000"/>
              </a:lnSpc>
            </a:pPr>
            <a:r>
              <a:rPr lang="en-US" sz="9000">
                <a:solidFill>
                  <a:srgbClr val="39484F"/>
                </a:solidFill>
                <a:latin typeface="Mitr SemiBold"/>
              </a:rPr>
              <a:t>Kết luận, hướng phát triển</a:t>
            </a:r>
          </a:p>
        </p:txBody>
      </p:sp>
      <p:sp>
        <p:nvSpPr>
          <p:cNvPr name="Freeform 6" id="6"/>
          <p:cNvSpPr/>
          <p:nvPr/>
        </p:nvSpPr>
        <p:spPr>
          <a:xfrm flipH="false" flipV="false" rot="0">
            <a:off x="1028700" y="7098344"/>
            <a:ext cx="2703176" cy="2634368"/>
          </a:xfrm>
          <a:custGeom>
            <a:avLst/>
            <a:gdLst/>
            <a:ahLst/>
            <a:cxnLst/>
            <a:rect r="r" b="b" t="t" l="l"/>
            <a:pathLst>
              <a:path h="2634368" w="2703176">
                <a:moveTo>
                  <a:pt x="0" y="0"/>
                </a:moveTo>
                <a:lnTo>
                  <a:pt x="2703176" y="0"/>
                </a:lnTo>
                <a:lnTo>
                  <a:pt x="2703176" y="2634368"/>
                </a:lnTo>
                <a:lnTo>
                  <a:pt x="0" y="26343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223207" y="478194"/>
            <a:ext cx="1675635" cy="2021050"/>
          </a:xfrm>
          <a:custGeom>
            <a:avLst/>
            <a:gdLst/>
            <a:ahLst/>
            <a:cxnLst/>
            <a:rect r="r" b="b" t="t" l="l"/>
            <a:pathLst>
              <a:path h="2021050" w="1675635">
                <a:moveTo>
                  <a:pt x="0" y="0"/>
                </a:moveTo>
                <a:lnTo>
                  <a:pt x="1675635" y="0"/>
                </a:lnTo>
                <a:lnTo>
                  <a:pt x="1675635" y="2021050"/>
                </a:lnTo>
                <a:lnTo>
                  <a:pt x="0" y="20210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7305009" y="9474659"/>
            <a:ext cx="503093"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true" flipV="false" rot="0">
            <a:off x="1677964" y="471497"/>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344675">
            <a:off x="15740461" y="4212463"/>
            <a:ext cx="1590727" cy="3707203"/>
          </a:xfrm>
          <a:custGeom>
            <a:avLst/>
            <a:gdLst/>
            <a:ahLst/>
            <a:cxnLst/>
            <a:rect r="r" b="b" t="t" l="l"/>
            <a:pathLst>
              <a:path h="3707203" w="1590727">
                <a:moveTo>
                  <a:pt x="0" y="0"/>
                </a:moveTo>
                <a:lnTo>
                  <a:pt x="1590727" y="0"/>
                </a:lnTo>
                <a:lnTo>
                  <a:pt x="1590727" y="3707203"/>
                </a:lnTo>
                <a:lnTo>
                  <a:pt x="0" y="3707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21294" y="1362146"/>
            <a:ext cx="12188793" cy="8313420"/>
          </a:xfrm>
          <a:prstGeom prst="rect">
            <a:avLst/>
          </a:prstGeom>
        </p:spPr>
        <p:txBody>
          <a:bodyPr anchor="t" rtlCol="false" tIns="0" lIns="0" bIns="0" rIns="0">
            <a:spAutoFit/>
          </a:bodyPr>
          <a:lstStyle/>
          <a:p>
            <a:pPr algn="just">
              <a:lnSpc>
                <a:spcPts val="6600"/>
              </a:lnSpc>
            </a:pPr>
            <a:r>
              <a:rPr lang="en-US" sz="3300">
                <a:solidFill>
                  <a:srgbClr val="39484F"/>
                </a:solidFill>
                <a:latin typeface="Mitr SemiBold"/>
              </a:rPr>
              <a:t>KẾT LUẬN: </a:t>
            </a:r>
          </a:p>
          <a:p>
            <a:pPr algn="just" marL="712470" indent="-356235" lvl="1">
              <a:lnSpc>
                <a:spcPts val="6600"/>
              </a:lnSpc>
              <a:buFont typeface="Arial"/>
              <a:buChar char="•"/>
            </a:pPr>
            <a:r>
              <a:rPr lang="en-US" sz="3300">
                <a:solidFill>
                  <a:srgbClr val="39484F"/>
                </a:solidFill>
                <a:latin typeface="Mitr SemiBold"/>
              </a:rPr>
              <a:t> Đã xây dựng và triển khai được website quản lý nhà hàng</a:t>
            </a:r>
          </a:p>
          <a:p>
            <a:pPr algn="just" marL="712470" indent="-356235" lvl="1">
              <a:lnSpc>
                <a:spcPts val="6600"/>
              </a:lnSpc>
              <a:buFont typeface="Arial"/>
              <a:buChar char="•"/>
            </a:pPr>
            <a:r>
              <a:rPr lang="en-US" sz="3300">
                <a:solidFill>
                  <a:srgbClr val="39484F"/>
                </a:solidFill>
                <a:latin typeface="Mitr SemiBold"/>
              </a:rPr>
              <a:t>Website quản lý nhà hàng, quán ăn online giúp tăng tính phục vụ người dùng và hạn chế việc chờ đợi của người dùng</a:t>
            </a:r>
          </a:p>
          <a:p>
            <a:pPr algn="just" marL="712470" indent="-356235" lvl="1">
              <a:lnSpc>
                <a:spcPts val="6600"/>
              </a:lnSpc>
              <a:buFont typeface="Arial"/>
              <a:buChar char="•"/>
            </a:pPr>
            <a:r>
              <a:rPr lang="en-US" sz="3300">
                <a:solidFill>
                  <a:srgbClr val="39484F"/>
                </a:solidFill>
                <a:latin typeface="Mitr SemiBold"/>
              </a:rPr>
              <a:t>Do thời gian có hạn và kiến thức tiếp thu chưa đầy đủ nên một số chức năng vẫn còn bất cập và chưa được hoàn thiện như mong muốn.</a:t>
            </a:r>
          </a:p>
          <a:p>
            <a:pPr algn="just">
              <a:lnSpc>
                <a:spcPts val="6600"/>
              </a:lnSpc>
            </a:pPr>
          </a:p>
        </p:txBody>
      </p:sp>
      <p:sp>
        <p:nvSpPr>
          <p:cNvPr name="Freeform 5" id="5"/>
          <p:cNvSpPr/>
          <p:nvPr/>
        </p:nvSpPr>
        <p:spPr>
          <a:xfrm flipH="false" flipV="false" rot="0">
            <a:off x="0" y="7512294"/>
            <a:ext cx="3070600" cy="2774706"/>
          </a:xfrm>
          <a:custGeom>
            <a:avLst/>
            <a:gdLst/>
            <a:ahLst/>
            <a:cxnLst/>
            <a:rect r="r" b="b" t="t" l="l"/>
            <a:pathLst>
              <a:path h="2774706" w="3070600">
                <a:moveTo>
                  <a:pt x="0" y="0"/>
                </a:moveTo>
                <a:lnTo>
                  <a:pt x="3070600" y="0"/>
                </a:lnTo>
                <a:lnTo>
                  <a:pt x="3070600" y="2774706"/>
                </a:lnTo>
                <a:lnTo>
                  <a:pt x="0" y="2774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314751" y="9474659"/>
            <a:ext cx="483610"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true" flipV="false" rot="0">
            <a:off x="1677964" y="471497"/>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344675">
            <a:off x="15740461" y="4704927"/>
            <a:ext cx="1590727" cy="3707203"/>
          </a:xfrm>
          <a:custGeom>
            <a:avLst/>
            <a:gdLst/>
            <a:ahLst/>
            <a:cxnLst/>
            <a:rect r="r" b="b" t="t" l="l"/>
            <a:pathLst>
              <a:path h="3707203" w="1590727">
                <a:moveTo>
                  <a:pt x="0" y="0"/>
                </a:moveTo>
                <a:lnTo>
                  <a:pt x="1590727" y="0"/>
                </a:lnTo>
                <a:lnTo>
                  <a:pt x="1590727" y="3707202"/>
                </a:lnTo>
                <a:lnTo>
                  <a:pt x="0" y="37072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50777" y="875274"/>
            <a:ext cx="13008143" cy="7475220"/>
          </a:xfrm>
          <a:prstGeom prst="rect">
            <a:avLst/>
          </a:prstGeom>
        </p:spPr>
        <p:txBody>
          <a:bodyPr anchor="t" rtlCol="false" tIns="0" lIns="0" bIns="0" rIns="0">
            <a:spAutoFit/>
          </a:bodyPr>
          <a:lstStyle/>
          <a:p>
            <a:pPr algn="just">
              <a:lnSpc>
                <a:spcPts val="6600"/>
              </a:lnSpc>
            </a:pPr>
            <a:r>
              <a:rPr lang="en-US" sz="3300">
                <a:solidFill>
                  <a:srgbClr val="39484F"/>
                </a:solidFill>
                <a:latin typeface="Mitr SemiBold"/>
              </a:rPr>
              <a:t>HƯỚNG PHÁT TRIỂN: </a:t>
            </a:r>
          </a:p>
          <a:p>
            <a:pPr algn="just" marL="712470" indent="-356235" lvl="1">
              <a:lnSpc>
                <a:spcPts val="6600"/>
              </a:lnSpc>
              <a:buFont typeface="Arial"/>
              <a:buChar char="•"/>
            </a:pPr>
            <a:r>
              <a:rPr lang="en-US" sz="3300">
                <a:solidFill>
                  <a:srgbClr val="39484F"/>
                </a:solidFill>
                <a:latin typeface="Mitr SemiBold"/>
              </a:rPr>
              <a:t>Bổ sung tính năng đăng nhập bằng facebook, google..</a:t>
            </a:r>
          </a:p>
          <a:p>
            <a:pPr algn="just" marL="712470" indent="-356235" lvl="1">
              <a:lnSpc>
                <a:spcPts val="6600"/>
              </a:lnSpc>
              <a:buFont typeface="Arial"/>
              <a:buChar char="•"/>
            </a:pPr>
            <a:r>
              <a:rPr lang="en-US" sz="3300">
                <a:solidFill>
                  <a:srgbClr val="39484F"/>
                </a:solidFill>
                <a:latin typeface="Mitr SemiBold"/>
              </a:rPr>
              <a:t>T</a:t>
            </a:r>
            <a:r>
              <a:rPr lang="en-US" sz="3300">
                <a:solidFill>
                  <a:srgbClr val="39484F"/>
                </a:solidFill>
                <a:latin typeface="Mitr SemiBold"/>
              </a:rPr>
              <a:t>riển khai giao diện ứng dụng di động.</a:t>
            </a:r>
          </a:p>
          <a:p>
            <a:pPr algn="just" marL="712470" indent="-356235" lvl="1">
              <a:lnSpc>
                <a:spcPts val="6600"/>
              </a:lnSpc>
              <a:buFont typeface="Arial"/>
              <a:buChar char="•"/>
            </a:pPr>
            <a:r>
              <a:rPr lang="en-US" sz="3300">
                <a:solidFill>
                  <a:srgbClr val="39484F"/>
                </a:solidFill>
                <a:latin typeface="Mitr SemiBold"/>
              </a:rPr>
              <a:t>Bổ sung thêm các chức năng chỉnh sửa đặt bàn và thêm nhiều hình ảnh cho sản phẩm, bình luận đánh giá, phản ánh sản phẩm,...</a:t>
            </a:r>
          </a:p>
          <a:p>
            <a:pPr algn="just">
              <a:lnSpc>
                <a:spcPts val="6600"/>
              </a:lnSpc>
            </a:pPr>
          </a:p>
          <a:p>
            <a:pPr algn="just">
              <a:lnSpc>
                <a:spcPts val="6600"/>
              </a:lnSpc>
            </a:pPr>
          </a:p>
          <a:p>
            <a:pPr algn="just">
              <a:lnSpc>
                <a:spcPts val="6600"/>
              </a:lnSpc>
            </a:pPr>
          </a:p>
        </p:txBody>
      </p:sp>
      <p:sp>
        <p:nvSpPr>
          <p:cNvPr name="Freeform 5" id="5"/>
          <p:cNvSpPr/>
          <p:nvPr/>
        </p:nvSpPr>
        <p:spPr>
          <a:xfrm flipH="false" flipV="false" rot="0">
            <a:off x="0" y="7512294"/>
            <a:ext cx="3070600" cy="2774706"/>
          </a:xfrm>
          <a:custGeom>
            <a:avLst/>
            <a:gdLst/>
            <a:ahLst/>
            <a:cxnLst/>
            <a:rect r="r" b="b" t="t" l="l"/>
            <a:pathLst>
              <a:path h="2774706" w="3070600">
                <a:moveTo>
                  <a:pt x="0" y="0"/>
                </a:moveTo>
                <a:lnTo>
                  <a:pt x="3070600" y="0"/>
                </a:lnTo>
                <a:lnTo>
                  <a:pt x="3070600" y="2774706"/>
                </a:lnTo>
                <a:lnTo>
                  <a:pt x="0" y="27747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304360" y="9474659"/>
            <a:ext cx="504392"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true" flipV="false" rot="0">
            <a:off x="638701" y="471497"/>
            <a:ext cx="14932072" cy="9344006"/>
          </a:xfrm>
          <a:custGeom>
            <a:avLst/>
            <a:gdLst/>
            <a:ahLst/>
            <a:cxnLst/>
            <a:rect r="r" b="b" t="t" l="l"/>
            <a:pathLst>
              <a:path h="9344006" w="14932072">
                <a:moveTo>
                  <a:pt x="14932073" y="0"/>
                </a:moveTo>
                <a:lnTo>
                  <a:pt x="0" y="0"/>
                </a:lnTo>
                <a:lnTo>
                  <a:pt x="0" y="9344006"/>
                </a:lnTo>
                <a:lnTo>
                  <a:pt x="14932073" y="9344006"/>
                </a:lnTo>
                <a:lnTo>
                  <a:pt x="14932073"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grpSp>
        <p:nvGrpSpPr>
          <p:cNvPr name="Group 3" id="3"/>
          <p:cNvGrpSpPr>
            <a:grpSpLocks noChangeAspect="true"/>
          </p:cNvGrpSpPr>
          <p:nvPr/>
        </p:nvGrpSpPr>
        <p:grpSpPr>
          <a:xfrm rot="347990">
            <a:off x="11240469" y="2101151"/>
            <a:ext cx="5835852" cy="7411619"/>
            <a:chOff x="0" y="0"/>
            <a:chExt cx="2553970" cy="3243580"/>
          </a:xfrm>
        </p:grpSpPr>
        <p:sp>
          <p:nvSpPr>
            <p:cNvPr name="Freeform 4" id="4"/>
            <p:cNvSpPr/>
            <p:nvPr/>
          </p:nvSpPr>
          <p:spPr>
            <a:xfrm flipH="false" flipV="false" rot="0">
              <a:off x="0" y="-2540"/>
              <a:ext cx="2552700" cy="3251200"/>
            </a:xfrm>
            <a:custGeom>
              <a:avLst/>
              <a:gdLst/>
              <a:ahLst/>
              <a:cxnLst/>
              <a:rect r="r" b="b" t="t" l="l"/>
              <a:pathLst>
                <a:path h="3251200" w="2552700">
                  <a:moveTo>
                    <a:pt x="2551430" y="1300480"/>
                  </a:moveTo>
                  <a:cubicBezTo>
                    <a:pt x="2551430" y="881380"/>
                    <a:pt x="2548890" y="462280"/>
                    <a:pt x="2540000" y="44450"/>
                  </a:cubicBezTo>
                  <a:cubicBezTo>
                    <a:pt x="2358390" y="45720"/>
                    <a:pt x="2175510" y="39370"/>
                    <a:pt x="1993900" y="31750"/>
                  </a:cubicBezTo>
                  <a:cubicBezTo>
                    <a:pt x="1799590" y="22860"/>
                    <a:pt x="1606550" y="12700"/>
                    <a:pt x="1412240" y="7620"/>
                  </a:cubicBezTo>
                  <a:cubicBezTo>
                    <a:pt x="1217930" y="0"/>
                    <a:pt x="1024890" y="2540"/>
                    <a:pt x="830580" y="7620"/>
                  </a:cubicBezTo>
                  <a:cubicBezTo>
                    <a:pt x="553720" y="15240"/>
                    <a:pt x="276860" y="11430"/>
                    <a:pt x="0" y="8890"/>
                  </a:cubicBezTo>
                  <a:cubicBezTo>
                    <a:pt x="0" y="209550"/>
                    <a:pt x="1270" y="410210"/>
                    <a:pt x="2540" y="610870"/>
                  </a:cubicBezTo>
                  <a:cubicBezTo>
                    <a:pt x="5080" y="1122680"/>
                    <a:pt x="10160" y="1635760"/>
                    <a:pt x="11430" y="2147570"/>
                  </a:cubicBezTo>
                  <a:cubicBezTo>
                    <a:pt x="12700" y="2499360"/>
                    <a:pt x="12700" y="2852420"/>
                    <a:pt x="12700" y="3204210"/>
                  </a:cubicBezTo>
                  <a:cubicBezTo>
                    <a:pt x="158750" y="3205480"/>
                    <a:pt x="304800" y="3208020"/>
                    <a:pt x="450850" y="3213100"/>
                  </a:cubicBezTo>
                  <a:cubicBezTo>
                    <a:pt x="518160" y="3215640"/>
                    <a:pt x="584200" y="3218180"/>
                    <a:pt x="651510" y="3220720"/>
                  </a:cubicBezTo>
                  <a:cubicBezTo>
                    <a:pt x="845820" y="3220720"/>
                    <a:pt x="1038860" y="3235960"/>
                    <a:pt x="1233170" y="3243580"/>
                  </a:cubicBezTo>
                  <a:cubicBezTo>
                    <a:pt x="1442720" y="3251200"/>
                    <a:pt x="1653540" y="3239770"/>
                    <a:pt x="1863090" y="3230880"/>
                  </a:cubicBezTo>
                  <a:cubicBezTo>
                    <a:pt x="2092960" y="3220720"/>
                    <a:pt x="2322830" y="3208020"/>
                    <a:pt x="2552700" y="3205480"/>
                  </a:cubicBezTo>
                  <a:cubicBezTo>
                    <a:pt x="2550160" y="3079750"/>
                    <a:pt x="2546350" y="2954020"/>
                    <a:pt x="2547620" y="2828290"/>
                  </a:cubicBezTo>
                  <a:cubicBezTo>
                    <a:pt x="2548890" y="2319020"/>
                    <a:pt x="2551430" y="1809750"/>
                    <a:pt x="2551430" y="1300480"/>
                  </a:cubicBezTo>
                  <a:close/>
                </a:path>
              </a:pathLst>
            </a:custGeom>
            <a:blipFill>
              <a:blip r:embed="rId4"/>
              <a:stretch>
                <a:fillRect l="-9306" t="0" r="-17745" b="0"/>
              </a:stretch>
            </a:blipFill>
          </p:spPr>
        </p:sp>
      </p:grpSp>
      <p:sp>
        <p:nvSpPr>
          <p:cNvPr name="Freeform 5" id="5"/>
          <p:cNvSpPr/>
          <p:nvPr/>
        </p:nvSpPr>
        <p:spPr>
          <a:xfrm flipH="false" flipV="false" rot="236496">
            <a:off x="13459254" y="436307"/>
            <a:ext cx="1398283" cy="2095520"/>
          </a:xfrm>
          <a:custGeom>
            <a:avLst/>
            <a:gdLst/>
            <a:ahLst/>
            <a:cxnLst/>
            <a:rect r="r" b="b" t="t" l="l"/>
            <a:pathLst>
              <a:path h="2095520" w="1398283">
                <a:moveTo>
                  <a:pt x="0" y="0"/>
                </a:moveTo>
                <a:lnTo>
                  <a:pt x="1398283" y="0"/>
                </a:lnTo>
                <a:lnTo>
                  <a:pt x="1398283" y="2095519"/>
                </a:lnTo>
                <a:lnTo>
                  <a:pt x="0" y="2095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398456">
            <a:off x="15101514" y="6979603"/>
            <a:ext cx="2742668" cy="2809064"/>
          </a:xfrm>
          <a:custGeom>
            <a:avLst/>
            <a:gdLst/>
            <a:ahLst/>
            <a:cxnLst/>
            <a:rect r="r" b="b" t="t" l="l"/>
            <a:pathLst>
              <a:path h="2809064" w="2742668">
                <a:moveTo>
                  <a:pt x="0" y="0"/>
                </a:moveTo>
                <a:lnTo>
                  <a:pt x="2742668" y="0"/>
                </a:lnTo>
                <a:lnTo>
                  <a:pt x="2742668" y="2809064"/>
                </a:lnTo>
                <a:lnTo>
                  <a:pt x="0" y="28090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38701" y="7222160"/>
            <a:ext cx="2809064" cy="2671164"/>
          </a:xfrm>
          <a:custGeom>
            <a:avLst/>
            <a:gdLst/>
            <a:ahLst/>
            <a:cxnLst/>
            <a:rect r="r" b="b" t="t" l="l"/>
            <a:pathLst>
              <a:path h="2671164" w="2809064">
                <a:moveTo>
                  <a:pt x="0" y="0"/>
                </a:moveTo>
                <a:lnTo>
                  <a:pt x="2809064" y="0"/>
                </a:lnTo>
                <a:lnTo>
                  <a:pt x="2809064" y="2671165"/>
                </a:lnTo>
                <a:lnTo>
                  <a:pt x="0" y="2671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043233" y="1815729"/>
            <a:ext cx="8455456" cy="1381125"/>
          </a:xfrm>
          <a:prstGeom prst="rect">
            <a:avLst/>
          </a:prstGeom>
        </p:spPr>
        <p:txBody>
          <a:bodyPr anchor="t" rtlCol="false" tIns="0" lIns="0" bIns="0" rIns="0">
            <a:spAutoFit/>
          </a:bodyPr>
          <a:lstStyle/>
          <a:p>
            <a:pPr algn="ctr">
              <a:lnSpc>
                <a:spcPts val="10800"/>
              </a:lnSpc>
            </a:pPr>
            <a:r>
              <a:rPr lang="en-US" sz="9000">
                <a:solidFill>
                  <a:srgbClr val="39484F"/>
                </a:solidFill>
                <a:latin typeface="Mitr SemiBold"/>
              </a:rPr>
              <a:t>Nội dung</a:t>
            </a:r>
          </a:p>
        </p:txBody>
      </p:sp>
      <p:sp>
        <p:nvSpPr>
          <p:cNvPr name="TextBox 9" id="9"/>
          <p:cNvSpPr txBox="true"/>
          <p:nvPr/>
        </p:nvSpPr>
        <p:spPr>
          <a:xfrm rot="0">
            <a:off x="2977907" y="3340849"/>
            <a:ext cx="7520782" cy="5514717"/>
          </a:xfrm>
          <a:prstGeom prst="rect">
            <a:avLst/>
          </a:prstGeom>
        </p:spPr>
        <p:txBody>
          <a:bodyPr anchor="t" rtlCol="false" tIns="0" lIns="0" bIns="0" rIns="0">
            <a:spAutoFit/>
          </a:bodyPr>
          <a:lstStyle/>
          <a:p>
            <a:pPr algn="just" marL="753350" indent="-376675" lvl="1">
              <a:lnSpc>
                <a:spcPts val="4885"/>
              </a:lnSpc>
              <a:buFont typeface="Arial"/>
              <a:buChar char="•"/>
            </a:pPr>
            <a:r>
              <a:rPr lang="en-US" sz="3489">
                <a:solidFill>
                  <a:srgbClr val="39484F"/>
                </a:solidFill>
                <a:latin typeface="Noto Sans"/>
              </a:rPr>
              <a:t>Giới thiệu đề tài</a:t>
            </a:r>
          </a:p>
          <a:p>
            <a:pPr algn="just" marL="753350" indent="-376675" lvl="1">
              <a:lnSpc>
                <a:spcPts val="4885"/>
              </a:lnSpc>
              <a:buFont typeface="Arial"/>
              <a:buChar char="•"/>
            </a:pPr>
            <a:r>
              <a:rPr lang="en-US" sz="3489">
                <a:solidFill>
                  <a:srgbClr val="39484F"/>
                </a:solidFill>
                <a:latin typeface="Noto Sans"/>
              </a:rPr>
              <a:t>Môi trường phát triển</a:t>
            </a:r>
          </a:p>
          <a:p>
            <a:pPr algn="just" marL="753350" indent="-376675" lvl="1">
              <a:lnSpc>
                <a:spcPts val="4885"/>
              </a:lnSpc>
              <a:buFont typeface="Arial"/>
              <a:buChar char="•"/>
            </a:pPr>
            <a:r>
              <a:rPr lang="en-US" sz="3489">
                <a:solidFill>
                  <a:srgbClr val="39484F"/>
                </a:solidFill>
                <a:latin typeface="Noto Sans"/>
              </a:rPr>
              <a:t>Sơ đồ usecase</a:t>
            </a:r>
          </a:p>
          <a:p>
            <a:pPr algn="just" marL="753350" indent="-376675" lvl="1">
              <a:lnSpc>
                <a:spcPts val="4885"/>
              </a:lnSpc>
              <a:buFont typeface="Arial"/>
              <a:buChar char="•"/>
            </a:pPr>
            <a:r>
              <a:rPr lang="en-US" sz="3489">
                <a:solidFill>
                  <a:srgbClr val="39484F"/>
                </a:solidFill>
                <a:latin typeface="Noto Sans"/>
              </a:rPr>
              <a:t>Sơ đồ hoạt động</a:t>
            </a:r>
          </a:p>
          <a:p>
            <a:pPr algn="just" marL="753350" indent="-376675" lvl="1">
              <a:lnSpc>
                <a:spcPts val="4885"/>
              </a:lnSpc>
              <a:buFont typeface="Arial"/>
              <a:buChar char="•"/>
            </a:pPr>
            <a:r>
              <a:rPr lang="en-US" sz="3489">
                <a:solidFill>
                  <a:srgbClr val="39484F"/>
                </a:solidFill>
                <a:latin typeface="Noto Sans"/>
              </a:rPr>
              <a:t>Sơ đồ thực thể quan hệ (ERD)</a:t>
            </a:r>
          </a:p>
          <a:p>
            <a:pPr algn="just" marL="753350" indent="-376675" lvl="1">
              <a:lnSpc>
                <a:spcPts val="4885"/>
              </a:lnSpc>
              <a:buFont typeface="Arial"/>
              <a:buChar char="•"/>
            </a:pPr>
            <a:r>
              <a:rPr lang="en-US" sz="3489">
                <a:solidFill>
                  <a:srgbClr val="39484F"/>
                </a:solidFill>
                <a:latin typeface="Noto Sans"/>
              </a:rPr>
              <a:t>Mô hình quan hệ cơ sở dữ liệu</a:t>
            </a:r>
          </a:p>
          <a:p>
            <a:pPr algn="just" marL="753350" indent="-376675" lvl="1">
              <a:lnSpc>
                <a:spcPts val="4885"/>
              </a:lnSpc>
              <a:buFont typeface="Arial"/>
              <a:buChar char="•"/>
            </a:pPr>
            <a:r>
              <a:rPr lang="en-US" sz="3489">
                <a:solidFill>
                  <a:srgbClr val="39484F"/>
                </a:solidFill>
                <a:latin typeface="Noto Sans"/>
              </a:rPr>
              <a:t>Giao diện Website</a:t>
            </a:r>
          </a:p>
          <a:p>
            <a:pPr algn="just" marL="753350" indent="-376675" lvl="1">
              <a:lnSpc>
                <a:spcPts val="4885"/>
              </a:lnSpc>
              <a:buFont typeface="Arial"/>
              <a:buChar char="•"/>
            </a:pPr>
            <a:r>
              <a:rPr lang="en-US" sz="3489">
                <a:solidFill>
                  <a:srgbClr val="39484F"/>
                </a:solidFill>
                <a:latin typeface="Noto Sans"/>
              </a:rPr>
              <a:t>Kết luận, hướng phát triển</a:t>
            </a:r>
          </a:p>
          <a:p>
            <a:pPr algn="just" marL="753350" indent="-376675" lvl="1">
              <a:lnSpc>
                <a:spcPts val="4885"/>
              </a:lnSpc>
              <a:buFont typeface="Arial"/>
              <a:buChar char="•"/>
            </a:pPr>
            <a:r>
              <a:rPr lang="en-US" sz="3489">
                <a:solidFill>
                  <a:srgbClr val="39484F"/>
                </a:solidFill>
                <a:latin typeface="Noto Sans"/>
              </a:rPr>
              <a:t>Demo chương trình</a:t>
            </a:r>
          </a:p>
        </p:txBody>
      </p:sp>
      <p:sp>
        <p:nvSpPr>
          <p:cNvPr name="TextBox 10" id="10"/>
          <p:cNvSpPr txBox="true"/>
          <p:nvPr/>
        </p:nvSpPr>
        <p:spPr>
          <a:xfrm rot="0">
            <a:off x="17444691" y="9474659"/>
            <a:ext cx="223729"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true" flipV="false" rot="0">
            <a:off x="2868622" y="1595193"/>
            <a:ext cx="12550756" cy="7853855"/>
          </a:xfrm>
          <a:custGeom>
            <a:avLst/>
            <a:gdLst/>
            <a:ahLst/>
            <a:cxnLst/>
            <a:rect r="r" b="b" t="t" l="l"/>
            <a:pathLst>
              <a:path h="7853855" w="12550756">
                <a:moveTo>
                  <a:pt x="12550756" y="0"/>
                </a:moveTo>
                <a:lnTo>
                  <a:pt x="0" y="0"/>
                </a:lnTo>
                <a:lnTo>
                  <a:pt x="0" y="7853855"/>
                </a:lnTo>
                <a:lnTo>
                  <a:pt x="12550756" y="7853855"/>
                </a:lnTo>
                <a:lnTo>
                  <a:pt x="12550756"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grpSp>
        <p:nvGrpSpPr>
          <p:cNvPr name="Group 3" id="3"/>
          <p:cNvGrpSpPr/>
          <p:nvPr/>
        </p:nvGrpSpPr>
        <p:grpSpPr>
          <a:xfrm rot="0">
            <a:off x="5180913" y="1108821"/>
            <a:ext cx="7639223" cy="3387583"/>
            <a:chOff x="0" y="0"/>
            <a:chExt cx="10185631" cy="4516778"/>
          </a:xfrm>
        </p:grpSpPr>
        <p:pic>
          <p:nvPicPr>
            <p:cNvPr name="Picture 4" id="4"/>
            <p:cNvPicPr>
              <a:picLocks noChangeAspect="true"/>
            </p:cNvPicPr>
            <p:nvPr/>
          </p:nvPicPr>
          <p:blipFill>
            <a:blip r:embed="rId4"/>
            <a:srcRect l="0" t="0" r="0" b="19079"/>
            <a:stretch>
              <a:fillRect/>
            </a:stretch>
          </p:blipFill>
          <p:spPr>
            <a:xfrm flipH="false" flipV="false">
              <a:off x="0" y="0"/>
              <a:ext cx="10185631" cy="4516778"/>
            </a:xfrm>
            <a:prstGeom prst="rect">
              <a:avLst/>
            </a:prstGeom>
          </p:spPr>
        </p:pic>
      </p:grpSp>
      <p:sp>
        <p:nvSpPr>
          <p:cNvPr name="Freeform 5" id="5"/>
          <p:cNvSpPr/>
          <p:nvPr/>
        </p:nvSpPr>
        <p:spPr>
          <a:xfrm flipH="false" flipV="false" rot="-447594">
            <a:off x="1937492" y="5743390"/>
            <a:ext cx="2303334" cy="2778145"/>
          </a:xfrm>
          <a:custGeom>
            <a:avLst/>
            <a:gdLst/>
            <a:ahLst/>
            <a:cxnLst/>
            <a:rect r="r" b="b" t="t" l="l"/>
            <a:pathLst>
              <a:path h="2778145" w="2303334">
                <a:moveTo>
                  <a:pt x="0" y="0"/>
                </a:moveTo>
                <a:lnTo>
                  <a:pt x="2303335" y="0"/>
                </a:lnTo>
                <a:lnTo>
                  <a:pt x="2303335" y="2778145"/>
                </a:lnTo>
                <a:lnTo>
                  <a:pt x="0" y="27781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68060">
            <a:off x="3171073" y="1222309"/>
            <a:ext cx="1070620" cy="2095520"/>
          </a:xfrm>
          <a:custGeom>
            <a:avLst/>
            <a:gdLst/>
            <a:ahLst/>
            <a:cxnLst/>
            <a:rect r="r" b="b" t="t" l="l"/>
            <a:pathLst>
              <a:path h="2095520" w="1070620">
                <a:moveTo>
                  <a:pt x="0" y="0"/>
                </a:moveTo>
                <a:lnTo>
                  <a:pt x="1070620" y="0"/>
                </a:lnTo>
                <a:lnTo>
                  <a:pt x="1070620" y="2095519"/>
                </a:lnTo>
                <a:lnTo>
                  <a:pt x="0" y="20955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037873" y="4774049"/>
            <a:ext cx="1504885" cy="3507146"/>
          </a:xfrm>
          <a:custGeom>
            <a:avLst/>
            <a:gdLst/>
            <a:ahLst/>
            <a:cxnLst/>
            <a:rect r="r" b="b" t="t" l="l"/>
            <a:pathLst>
              <a:path h="3507146" w="1504885">
                <a:moveTo>
                  <a:pt x="0" y="0"/>
                </a:moveTo>
                <a:lnTo>
                  <a:pt x="1504885" y="0"/>
                </a:lnTo>
                <a:lnTo>
                  <a:pt x="1504885" y="3507146"/>
                </a:lnTo>
                <a:lnTo>
                  <a:pt x="0" y="35071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4622954" y="6527622"/>
            <a:ext cx="2636346" cy="2730678"/>
          </a:xfrm>
          <a:custGeom>
            <a:avLst/>
            <a:gdLst/>
            <a:ahLst/>
            <a:cxnLst/>
            <a:rect r="r" b="b" t="t" l="l"/>
            <a:pathLst>
              <a:path h="2730678" w="2636346">
                <a:moveTo>
                  <a:pt x="2636346" y="0"/>
                </a:moveTo>
                <a:lnTo>
                  <a:pt x="0" y="0"/>
                </a:lnTo>
                <a:lnTo>
                  <a:pt x="0" y="2730678"/>
                </a:lnTo>
                <a:lnTo>
                  <a:pt x="2636346" y="2730678"/>
                </a:lnTo>
                <a:lnTo>
                  <a:pt x="2636346"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536377" y="4903327"/>
            <a:ext cx="9215246" cy="1095375"/>
          </a:xfrm>
          <a:prstGeom prst="rect">
            <a:avLst/>
          </a:prstGeom>
        </p:spPr>
        <p:txBody>
          <a:bodyPr anchor="t" rtlCol="false" tIns="0" lIns="0" bIns="0" rIns="0">
            <a:spAutoFit/>
          </a:bodyPr>
          <a:lstStyle/>
          <a:p>
            <a:pPr algn="ctr">
              <a:lnSpc>
                <a:spcPts val="8640"/>
              </a:lnSpc>
            </a:pPr>
            <a:r>
              <a:rPr lang="en-US" sz="7200">
                <a:solidFill>
                  <a:srgbClr val="39484F"/>
                </a:solidFill>
                <a:latin typeface="Mitr SemiBold"/>
              </a:rPr>
              <a:t>Demo chương trình</a:t>
            </a:r>
          </a:p>
        </p:txBody>
      </p:sp>
      <p:sp>
        <p:nvSpPr>
          <p:cNvPr name="TextBox 10" id="10"/>
          <p:cNvSpPr txBox="true"/>
          <p:nvPr/>
        </p:nvSpPr>
        <p:spPr>
          <a:xfrm rot="0">
            <a:off x="17305009" y="9474659"/>
            <a:ext cx="503093"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false" flipV="false" rot="0">
            <a:off x="3007738" y="1534967"/>
            <a:ext cx="11834140" cy="7914081"/>
          </a:xfrm>
          <a:custGeom>
            <a:avLst/>
            <a:gdLst/>
            <a:ahLst/>
            <a:cxnLst/>
            <a:rect r="r" b="b" t="t" l="l"/>
            <a:pathLst>
              <a:path h="7914081" w="11834140">
                <a:moveTo>
                  <a:pt x="0" y="0"/>
                </a:moveTo>
                <a:lnTo>
                  <a:pt x="11834140" y="0"/>
                </a:lnTo>
                <a:lnTo>
                  <a:pt x="11834140" y="7914081"/>
                </a:lnTo>
                <a:lnTo>
                  <a:pt x="0" y="7914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11165" y="3524545"/>
            <a:ext cx="10627286" cy="3600450"/>
          </a:xfrm>
          <a:prstGeom prst="rect">
            <a:avLst/>
          </a:prstGeom>
        </p:spPr>
        <p:txBody>
          <a:bodyPr anchor="t" rtlCol="false" tIns="0" lIns="0" bIns="0" rIns="0">
            <a:spAutoFit/>
          </a:bodyPr>
          <a:lstStyle/>
          <a:p>
            <a:pPr algn="ctr">
              <a:lnSpc>
                <a:spcPts val="9480"/>
              </a:lnSpc>
            </a:pPr>
            <a:r>
              <a:rPr lang="en-US" sz="7900">
                <a:solidFill>
                  <a:srgbClr val="39484F"/>
                </a:solidFill>
                <a:latin typeface="Mitr SemiBold"/>
              </a:rPr>
              <a:t>Cảm ơn quý thầy cô và các bạn đã lắng nghe</a:t>
            </a:r>
          </a:p>
        </p:txBody>
      </p:sp>
      <p:sp>
        <p:nvSpPr>
          <p:cNvPr name="Freeform 4" id="4"/>
          <p:cNvSpPr/>
          <p:nvPr/>
        </p:nvSpPr>
        <p:spPr>
          <a:xfrm flipH="false" flipV="false" rot="0">
            <a:off x="1137346" y="7273086"/>
            <a:ext cx="3916618" cy="2143458"/>
          </a:xfrm>
          <a:custGeom>
            <a:avLst/>
            <a:gdLst/>
            <a:ahLst/>
            <a:cxnLst/>
            <a:rect r="r" b="b" t="t" l="l"/>
            <a:pathLst>
              <a:path h="2143458" w="3916618">
                <a:moveTo>
                  <a:pt x="0" y="0"/>
                </a:moveTo>
                <a:lnTo>
                  <a:pt x="3916618" y="0"/>
                </a:lnTo>
                <a:lnTo>
                  <a:pt x="3916618" y="2143458"/>
                </a:lnTo>
                <a:lnTo>
                  <a:pt x="0" y="2143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874081">
            <a:off x="14013168" y="6302688"/>
            <a:ext cx="3369446" cy="551364"/>
          </a:xfrm>
          <a:custGeom>
            <a:avLst/>
            <a:gdLst/>
            <a:ahLst/>
            <a:cxnLst/>
            <a:rect r="r" b="b" t="t" l="l"/>
            <a:pathLst>
              <a:path h="551364" w="3369446">
                <a:moveTo>
                  <a:pt x="0" y="0"/>
                </a:moveTo>
                <a:lnTo>
                  <a:pt x="3369446" y="0"/>
                </a:lnTo>
                <a:lnTo>
                  <a:pt x="3369446" y="551364"/>
                </a:lnTo>
                <a:lnTo>
                  <a:pt x="0" y="551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16300" y="266948"/>
            <a:ext cx="2925579" cy="2851109"/>
          </a:xfrm>
          <a:custGeom>
            <a:avLst/>
            <a:gdLst/>
            <a:ahLst/>
            <a:cxnLst/>
            <a:rect r="r" b="b" t="t" l="l"/>
            <a:pathLst>
              <a:path h="2851109" w="2925579">
                <a:moveTo>
                  <a:pt x="0" y="0"/>
                </a:moveTo>
                <a:lnTo>
                  <a:pt x="2925578" y="0"/>
                </a:lnTo>
                <a:lnTo>
                  <a:pt x="2925578" y="2851109"/>
                </a:lnTo>
                <a:lnTo>
                  <a:pt x="0" y="2851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679009">
            <a:off x="15027595" y="6432062"/>
            <a:ext cx="2045989" cy="2095520"/>
          </a:xfrm>
          <a:custGeom>
            <a:avLst/>
            <a:gdLst/>
            <a:ahLst/>
            <a:cxnLst/>
            <a:rect r="r" b="b" t="t" l="l"/>
            <a:pathLst>
              <a:path h="2095520" w="2045989">
                <a:moveTo>
                  <a:pt x="0" y="0"/>
                </a:moveTo>
                <a:lnTo>
                  <a:pt x="2045989" y="0"/>
                </a:lnTo>
                <a:lnTo>
                  <a:pt x="2045989" y="2095519"/>
                </a:lnTo>
                <a:lnTo>
                  <a:pt x="0" y="20955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7270698" y="9474659"/>
            <a:ext cx="571716"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true" flipV="false" rot="0">
            <a:off x="2868622" y="1595193"/>
            <a:ext cx="12550756" cy="7853855"/>
          </a:xfrm>
          <a:custGeom>
            <a:avLst/>
            <a:gdLst/>
            <a:ahLst/>
            <a:cxnLst/>
            <a:rect r="r" b="b" t="t" l="l"/>
            <a:pathLst>
              <a:path h="7853855" w="12550756">
                <a:moveTo>
                  <a:pt x="12550756" y="0"/>
                </a:moveTo>
                <a:lnTo>
                  <a:pt x="0" y="0"/>
                </a:lnTo>
                <a:lnTo>
                  <a:pt x="0" y="7853855"/>
                </a:lnTo>
                <a:lnTo>
                  <a:pt x="12550756" y="7853855"/>
                </a:lnTo>
                <a:lnTo>
                  <a:pt x="12550756"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grpSp>
        <p:nvGrpSpPr>
          <p:cNvPr name="Group 3" id="3"/>
          <p:cNvGrpSpPr/>
          <p:nvPr/>
        </p:nvGrpSpPr>
        <p:grpSpPr>
          <a:xfrm rot="0">
            <a:off x="5180913" y="1108821"/>
            <a:ext cx="7639223" cy="3387583"/>
            <a:chOff x="0" y="0"/>
            <a:chExt cx="10185631" cy="4516778"/>
          </a:xfrm>
        </p:grpSpPr>
        <p:pic>
          <p:nvPicPr>
            <p:cNvPr name="Picture 4" id="4"/>
            <p:cNvPicPr>
              <a:picLocks noChangeAspect="true"/>
            </p:cNvPicPr>
            <p:nvPr/>
          </p:nvPicPr>
          <p:blipFill>
            <a:blip r:embed="rId4"/>
            <a:srcRect l="0" t="0" r="0" b="19079"/>
            <a:stretch>
              <a:fillRect/>
            </a:stretch>
          </p:blipFill>
          <p:spPr>
            <a:xfrm flipH="false" flipV="false">
              <a:off x="0" y="0"/>
              <a:ext cx="10185631" cy="4516778"/>
            </a:xfrm>
            <a:prstGeom prst="rect">
              <a:avLst/>
            </a:prstGeom>
          </p:spPr>
        </p:pic>
      </p:grpSp>
      <p:sp>
        <p:nvSpPr>
          <p:cNvPr name="Freeform 5" id="5"/>
          <p:cNvSpPr/>
          <p:nvPr/>
        </p:nvSpPr>
        <p:spPr>
          <a:xfrm flipH="false" flipV="false" rot="-447594">
            <a:off x="1937492" y="5743390"/>
            <a:ext cx="2303334" cy="2778145"/>
          </a:xfrm>
          <a:custGeom>
            <a:avLst/>
            <a:gdLst/>
            <a:ahLst/>
            <a:cxnLst/>
            <a:rect r="r" b="b" t="t" l="l"/>
            <a:pathLst>
              <a:path h="2778145" w="2303334">
                <a:moveTo>
                  <a:pt x="0" y="0"/>
                </a:moveTo>
                <a:lnTo>
                  <a:pt x="2303335" y="0"/>
                </a:lnTo>
                <a:lnTo>
                  <a:pt x="2303335" y="2778145"/>
                </a:lnTo>
                <a:lnTo>
                  <a:pt x="0" y="27781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68060">
            <a:off x="3171073" y="1222309"/>
            <a:ext cx="1070620" cy="2095520"/>
          </a:xfrm>
          <a:custGeom>
            <a:avLst/>
            <a:gdLst/>
            <a:ahLst/>
            <a:cxnLst/>
            <a:rect r="r" b="b" t="t" l="l"/>
            <a:pathLst>
              <a:path h="2095520" w="1070620">
                <a:moveTo>
                  <a:pt x="0" y="0"/>
                </a:moveTo>
                <a:lnTo>
                  <a:pt x="1070620" y="0"/>
                </a:lnTo>
                <a:lnTo>
                  <a:pt x="1070620" y="2095519"/>
                </a:lnTo>
                <a:lnTo>
                  <a:pt x="0" y="20955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037873" y="4774049"/>
            <a:ext cx="1504885" cy="3507146"/>
          </a:xfrm>
          <a:custGeom>
            <a:avLst/>
            <a:gdLst/>
            <a:ahLst/>
            <a:cxnLst/>
            <a:rect r="r" b="b" t="t" l="l"/>
            <a:pathLst>
              <a:path h="3507146" w="1504885">
                <a:moveTo>
                  <a:pt x="0" y="0"/>
                </a:moveTo>
                <a:lnTo>
                  <a:pt x="1504885" y="0"/>
                </a:lnTo>
                <a:lnTo>
                  <a:pt x="1504885" y="3507146"/>
                </a:lnTo>
                <a:lnTo>
                  <a:pt x="0" y="35071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4622954" y="6527622"/>
            <a:ext cx="2636346" cy="2730678"/>
          </a:xfrm>
          <a:custGeom>
            <a:avLst/>
            <a:gdLst/>
            <a:ahLst/>
            <a:cxnLst/>
            <a:rect r="r" b="b" t="t" l="l"/>
            <a:pathLst>
              <a:path h="2730678" w="2636346">
                <a:moveTo>
                  <a:pt x="2636346" y="0"/>
                </a:moveTo>
                <a:lnTo>
                  <a:pt x="0" y="0"/>
                </a:lnTo>
                <a:lnTo>
                  <a:pt x="0" y="2730678"/>
                </a:lnTo>
                <a:lnTo>
                  <a:pt x="2636346" y="2730678"/>
                </a:lnTo>
                <a:lnTo>
                  <a:pt x="2636346"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536377" y="4903327"/>
            <a:ext cx="9215246" cy="1095375"/>
          </a:xfrm>
          <a:prstGeom prst="rect">
            <a:avLst/>
          </a:prstGeom>
        </p:spPr>
        <p:txBody>
          <a:bodyPr anchor="t" rtlCol="false" tIns="0" lIns="0" bIns="0" rIns="0">
            <a:spAutoFit/>
          </a:bodyPr>
          <a:lstStyle/>
          <a:p>
            <a:pPr algn="ctr">
              <a:lnSpc>
                <a:spcPts val="8640"/>
              </a:lnSpc>
            </a:pPr>
            <a:r>
              <a:rPr lang="en-US" sz="7200">
                <a:solidFill>
                  <a:srgbClr val="39484F"/>
                </a:solidFill>
                <a:latin typeface="Mitr SemiBold"/>
              </a:rPr>
              <a:t>Giới thiệu đề tài</a:t>
            </a:r>
          </a:p>
        </p:txBody>
      </p:sp>
      <p:sp>
        <p:nvSpPr>
          <p:cNvPr name="TextBox 10" id="10"/>
          <p:cNvSpPr txBox="true"/>
          <p:nvPr/>
        </p:nvSpPr>
        <p:spPr>
          <a:xfrm rot="0">
            <a:off x="17431324" y="9474659"/>
            <a:ext cx="250464"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true" flipV="false" rot="0">
            <a:off x="1677964" y="471497"/>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344675">
            <a:off x="15740461" y="4212463"/>
            <a:ext cx="1590727" cy="3707203"/>
          </a:xfrm>
          <a:custGeom>
            <a:avLst/>
            <a:gdLst/>
            <a:ahLst/>
            <a:cxnLst/>
            <a:rect r="r" b="b" t="t" l="l"/>
            <a:pathLst>
              <a:path h="3707203" w="1590727">
                <a:moveTo>
                  <a:pt x="0" y="0"/>
                </a:moveTo>
                <a:lnTo>
                  <a:pt x="1590727" y="0"/>
                </a:lnTo>
                <a:lnTo>
                  <a:pt x="1590727" y="3707203"/>
                </a:lnTo>
                <a:lnTo>
                  <a:pt x="0" y="3707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21294" y="1509683"/>
            <a:ext cx="12845412" cy="5410962"/>
          </a:xfrm>
          <a:prstGeom prst="rect">
            <a:avLst/>
          </a:prstGeom>
        </p:spPr>
        <p:txBody>
          <a:bodyPr anchor="t" rtlCol="false" tIns="0" lIns="0" bIns="0" rIns="0">
            <a:spAutoFit/>
          </a:bodyPr>
          <a:lstStyle/>
          <a:p>
            <a:pPr algn="just">
              <a:lnSpc>
                <a:spcPts val="6204"/>
              </a:lnSpc>
            </a:pPr>
            <a:r>
              <a:rPr lang="en-US" sz="3300">
                <a:solidFill>
                  <a:srgbClr val="39484F"/>
                </a:solidFill>
                <a:latin typeface="Mitr SemiBold"/>
              </a:rPr>
              <a:t> Đề tài “Xây dựng website quản lý nhà hàng ” với mong muốn có thể giải quyết được sự thiếu hụt về nhân sự cũng như hạn chế sự chờ đợi của khách hàng và đảm bảo không sai sót trong tính toán thu chi và hoạt động của doanh nghiệp.</a:t>
            </a:r>
          </a:p>
          <a:p>
            <a:pPr algn="just">
              <a:lnSpc>
                <a:spcPts val="6204"/>
              </a:lnSpc>
            </a:pPr>
          </a:p>
          <a:p>
            <a:pPr algn="ctr">
              <a:lnSpc>
                <a:spcPts val="6204"/>
              </a:lnSpc>
            </a:pPr>
          </a:p>
        </p:txBody>
      </p:sp>
      <p:sp>
        <p:nvSpPr>
          <p:cNvPr name="Freeform 5" id="5"/>
          <p:cNvSpPr/>
          <p:nvPr/>
        </p:nvSpPr>
        <p:spPr>
          <a:xfrm flipH="false" flipV="false" rot="0">
            <a:off x="574775" y="7193704"/>
            <a:ext cx="3070600" cy="2774706"/>
          </a:xfrm>
          <a:custGeom>
            <a:avLst/>
            <a:gdLst/>
            <a:ahLst/>
            <a:cxnLst/>
            <a:rect r="r" b="b" t="t" l="l"/>
            <a:pathLst>
              <a:path h="2774706" w="3070600">
                <a:moveTo>
                  <a:pt x="0" y="0"/>
                </a:moveTo>
                <a:lnTo>
                  <a:pt x="3070600" y="0"/>
                </a:lnTo>
                <a:lnTo>
                  <a:pt x="3070600" y="2774705"/>
                </a:lnTo>
                <a:lnTo>
                  <a:pt x="0" y="2774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39867" y="5284875"/>
            <a:ext cx="8408266" cy="3817657"/>
          </a:xfrm>
          <a:custGeom>
            <a:avLst/>
            <a:gdLst/>
            <a:ahLst/>
            <a:cxnLst/>
            <a:rect r="r" b="b" t="t" l="l"/>
            <a:pathLst>
              <a:path h="3817657" w="8408266">
                <a:moveTo>
                  <a:pt x="0" y="0"/>
                </a:moveTo>
                <a:lnTo>
                  <a:pt x="8408266" y="0"/>
                </a:lnTo>
                <a:lnTo>
                  <a:pt x="8408266" y="3817657"/>
                </a:lnTo>
                <a:lnTo>
                  <a:pt x="0" y="3817657"/>
                </a:lnTo>
                <a:lnTo>
                  <a:pt x="0" y="0"/>
                </a:lnTo>
                <a:close/>
              </a:path>
            </a:pathLst>
          </a:custGeom>
          <a:blipFill>
            <a:blip r:embed="rId8"/>
            <a:stretch>
              <a:fillRect l="0" t="-30260" r="0" b="-16571"/>
            </a:stretch>
          </a:blipFill>
        </p:spPr>
      </p:sp>
      <p:sp>
        <p:nvSpPr>
          <p:cNvPr name="TextBox 7" id="7"/>
          <p:cNvSpPr txBox="true"/>
          <p:nvPr/>
        </p:nvSpPr>
        <p:spPr>
          <a:xfrm rot="0">
            <a:off x="17425479" y="9474659"/>
            <a:ext cx="262154"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false" flipV="false" rot="344675">
            <a:off x="15740461" y="4212463"/>
            <a:ext cx="1590727" cy="3707203"/>
          </a:xfrm>
          <a:custGeom>
            <a:avLst/>
            <a:gdLst/>
            <a:ahLst/>
            <a:cxnLst/>
            <a:rect r="r" b="b" t="t" l="l"/>
            <a:pathLst>
              <a:path h="3707203" w="1590727">
                <a:moveTo>
                  <a:pt x="0" y="0"/>
                </a:moveTo>
                <a:lnTo>
                  <a:pt x="1590727" y="0"/>
                </a:lnTo>
                <a:lnTo>
                  <a:pt x="1590727" y="3707203"/>
                </a:lnTo>
                <a:lnTo>
                  <a:pt x="0" y="3707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426994" y="9474659"/>
            <a:ext cx="259123"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4</a:t>
            </a:r>
          </a:p>
        </p:txBody>
      </p:sp>
      <p:sp>
        <p:nvSpPr>
          <p:cNvPr name="Freeform 4" id="4"/>
          <p:cNvSpPr/>
          <p:nvPr/>
        </p:nvSpPr>
        <p:spPr>
          <a:xfrm flipH="true" flipV="false" rot="0">
            <a:off x="1028700" y="187803"/>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4">
              <a:extLst>
                <a:ext uri="{96DAC541-7B7A-43D3-8B79-37D633B846F1}">
                  <asvg:svgBlip xmlns:asvg="http://schemas.microsoft.com/office/drawing/2016/SVG/main" r:embed="rId5"/>
                </a:ext>
              </a:extLst>
            </a:blip>
            <a:stretch>
              <a:fillRect l="0" t="-64900" r="0" b="0"/>
            </a:stretch>
          </a:blipFill>
        </p:spPr>
      </p:sp>
      <p:grpSp>
        <p:nvGrpSpPr>
          <p:cNvPr name="Group 5" id="5"/>
          <p:cNvGrpSpPr/>
          <p:nvPr/>
        </p:nvGrpSpPr>
        <p:grpSpPr>
          <a:xfrm rot="0">
            <a:off x="1366856" y="1906088"/>
            <a:ext cx="9705816" cy="3237412"/>
            <a:chOff x="0" y="0"/>
            <a:chExt cx="12941088" cy="4316550"/>
          </a:xfrm>
        </p:grpSpPr>
        <p:sp>
          <p:nvSpPr>
            <p:cNvPr name="Freeform 6" id="6"/>
            <p:cNvSpPr/>
            <p:nvPr/>
          </p:nvSpPr>
          <p:spPr>
            <a:xfrm flipH="false" flipV="false" rot="0">
              <a:off x="1005536" y="0"/>
              <a:ext cx="2651155" cy="3476925"/>
            </a:xfrm>
            <a:custGeom>
              <a:avLst/>
              <a:gdLst/>
              <a:ahLst/>
              <a:cxnLst/>
              <a:rect r="r" b="b" t="t" l="l"/>
              <a:pathLst>
                <a:path h="3476925" w="2651155">
                  <a:moveTo>
                    <a:pt x="0" y="0"/>
                  </a:moveTo>
                  <a:lnTo>
                    <a:pt x="2651156" y="0"/>
                  </a:lnTo>
                  <a:lnTo>
                    <a:pt x="2651156" y="3476925"/>
                  </a:lnTo>
                  <a:lnTo>
                    <a:pt x="0" y="3476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929357" y="290539"/>
              <a:ext cx="5025358" cy="880533"/>
            </a:xfrm>
            <a:prstGeom prst="rect">
              <a:avLst/>
            </a:prstGeom>
          </p:spPr>
          <p:txBody>
            <a:bodyPr anchor="t" rtlCol="false" tIns="0" lIns="0" bIns="0" rIns="0">
              <a:spAutoFit/>
            </a:bodyPr>
            <a:lstStyle/>
            <a:p>
              <a:pPr algn="ctr">
                <a:lnSpc>
                  <a:spcPts val="5599"/>
                </a:lnSpc>
              </a:pPr>
              <a:r>
                <a:rPr lang="en-US" sz="3999">
                  <a:solidFill>
                    <a:srgbClr val="39484F"/>
                  </a:solidFill>
                  <a:latin typeface="Mitr SemiBold"/>
                </a:rPr>
                <a:t>Đặt bàn online</a:t>
              </a:r>
            </a:p>
          </p:txBody>
        </p:sp>
        <p:sp>
          <p:nvSpPr>
            <p:cNvPr name="AutoShape 8" id="8"/>
            <p:cNvSpPr/>
            <p:nvPr/>
          </p:nvSpPr>
          <p:spPr>
            <a:xfrm flipV="true">
              <a:off x="3656692" y="779935"/>
              <a:ext cx="958384" cy="958527"/>
            </a:xfrm>
            <a:prstGeom prst="line">
              <a:avLst/>
            </a:prstGeom>
            <a:ln cap="flat" w="50800">
              <a:solidFill>
                <a:srgbClr val="000000"/>
              </a:solidFill>
              <a:prstDash val="solid"/>
              <a:headEnd type="none" len="sm" w="sm"/>
              <a:tailEnd type="triangle" len="med" w="lg"/>
            </a:ln>
          </p:spPr>
        </p:sp>
        <p:sp>
          <p:nvSpPr>
            <p:cNvPr name="TextBox 9" id="9"/>
            <p:cNvSpPr txBox="true"/>
            <p:nvPr/>
          </p:nvSpPr>
          <p:spPr>
            <a:xfrm rot="0">
              <a:off x="4615076" y="1996573"/>
              <a:ext cx="8326012" cy="880533"/>
            </a:xfrm>
            <a:prstGeom prst="rect">
              <a:avLst/>
            </a:prstGeom>
          </p:spPr>
          <p:txBody>
            <a:bodyPr anchor="t" rtlCol="false" tIns="0" lIns="0" bIns="0" rIns="0">
              <a:spAutoFit/>
            </a:bodyPr>
            <a:lstStyle/>
            <a:p>
              <a:pPr algn="ctr">
                <a:lnSpc>
                  <a:spcPts val="5599"/>
                </a:lnSpc>
              </a:pPr>
              <a:r>
                <a:rPr lang="en-US" sz="3999">
                  <a:solidFill>
                    <a:srgbClr val="39484F"/>
                  </a:solidFill>
                  <a:latin typeface="Mitr SemiBold"/>
                </a:rPr>
                <a:t>Giảm thời gian chờ đợi</a:t>
              </a:r>
            </a:p>
          </p:txBody>
        </p:sp>
        <p:sp>
          <p:nvSpPr>
            <p:cNvPr name="AutoShape 10" id="10"/>
            <p:cNvSpPr/>
            <p:nvPr/>
          </p:nvSpPr>
          <p:spPr>
            <a:xfrm>
              <a:off x="3656692" y="1738463"/>
              <a:ext cx="958384" cy="736477"/>
            </a:xfrm>
            <a:prstGeom prst="line">
              <a:avLst/>
            </a:prstGeom>
            <a:ln cap="flat" w="50800">
              <a:solidFill>
                <a:srgbClr val="000000"/>
              </a:solidFill>
              <a:prstDash val="solid"/>
              <a:headEnd type="none" len="sm" w="sm"/>
              <a:tailEnd type="triangle" len="med" w="lg"/>
            </a:ln>
          </p:spPr>
        </p:sp>
        <p:sp>
          <p:nvSpPr>
            <p:cNvPr name="TextBox 11" id="11"/>
            <p:cNvSpPr txBox="true"/>
            <p:nvPr/>
          </p:nvSpPr>
          <p:spPr>
            <a:xfrm rot="0">
              <a:off x="0" y="3640276"/>
              <a:ext cx="5025358" cy="676274"/>
            </a:xfrm>
            <a:prstGeom prst="rect">
              <a:avLst/>
            </a:prstGeom>
          </p:spPr>
          <p:txBody>
            <a:bodyPr anchor="t" rtlCol="false" tIns="0" lIns="0" bIns="0" rIns="0">
              <a:spAutoFit/>
            </a:bodyPr>
            <a:lstStyle/>
            <a:p>
              <a:pPr algn="ctr">
                <a:lnSpc>
                  <a:spcPts val="4200"/>
                </a:lnSpc>
              </a:pPr>
              <a:r>
                <a:rPr lang="en-US" sz="3000">
                  <a:solidFill>
                    <a:srgbClr val="39484F"/>
                  </a:solidFill>
                  <a:latin typeface="Mitr SemiBold"/>
                </a:rPr>
                <a:t>Khách hàng</a:t>
              </a:r>
            </a:p>
          </p:txBody>
        </p:sp>
      </p:grpSp>
      <p:grpSp>
        <p:nvGrpSpPr>
          <p:cNvPr name="Group 12" id="12"/>
          <p:cNvGrpSpPr/>
          <p:nvPr/>
        </p:nvGrpSpPr>
        <p:grpSpPr>
          <a:xfrm rot="0">
            <a:off x="5642150" y="5465916"/>
            <a:ext cx="8737925" cy="3572340"/>
            <a:chOff x="0" y="0"/>
            <a:chExt cx="11650566" cy="4763119"/>
          </a:xfrm>
        </p:grpSpPr>
        <p:sp>
          <p:nvSpPr>
            <p:cNvPr name="Freeform 13" id="13"/>
            <p:cNvSpPr/>
            <p:nvPr/>
          </p:nvSpPr>
          <p:spPr>
            <a:xfrm flipH="false" flipV="false" rot="0">
              <a:off x="1322033" y="640168"/>
              <a:ext cx="1668842" cy="3513353"/>
            </a:xfrm>
            <a:custGeom>
              <a:avLst/>
              <a:gdLst/>
              <a:ahLst/>
              <a:cxnLst/>
              <a:rect r="r" b="b" t="t" l="l"/>
              <a:pathLst>
                <a:path h="3513353" w="1668842">
                  <a:moveTo>
                    <a:pt x="0" y="0"/>
                  </a:moveTo>
                  <a:lnTo>
                    <a:pt x="1668843" y="0"/>
                  </a:lnTo>
                  <a:lnTo>
                    <a:pt x="1668843" y="3513352"/>
                  </a:lnTo>
                  <a:lnTo>
                    <a:pt x="0" y="3513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4741261" y="-76200"/>
              <a:ext cx="5700280" cy="880533"/>
            </a:xfrm>
            <a:prstGeom prst="rect">
              <a:avLst/>
            </a:prstGeom>
          </p:spPr>
          <p:txBody>
            <a:bodyPr anchor="t" rtlCol="false" tIns="0" lIns="0" bIns="0" rIns="0">
              <a:spAutoFit/>
            </a:bodyPr>
            <a:lstStyle/>
            <a:p>
              <a:pPr algn="ctr">
                <a:lnSpc>
                  <a:spcPts val="5599"/>
                </a:lnSpc>
              </a:pPr>
              <a:r>
                <a:rPr lang="en-US" sz="3999">
                  <a:solidFill>
                    <a:srgbClr val="39484F"/>
                  </a:solidFill>
                  <a:latin typeface="Mitr SemiBold"/>
                </a:rPr>
                <a:t> Dễ dàng quản lý</a:t>
              </a:r>
            </a:p>
          </p:txBody>
        </p:sp>
        <p:sp>
          <p:nvSpPr>
            <p:cNvPr name="TextBox 15" id="15"/>
            <p:cNvSpPr txBox="true"/>
            <p:nvPr/>
          </p:nvSpPr>
          <p:spPr>
            <a:xfrm rot="0">
              <a:off x="4741261" y="1604433"/>
              <a:ext cx="5387398" cy="880533"/>
            </a:xfrm>
            <a:prstGeom prst="rect">
              <a:avLst/>
            </a:prstGeom>
          </p:spPr>
          <p:txBody>
            <a:bodyPr anchor="t" rtlCol="false" tIns="0" lIns="0" bIns="0" rIns="0">
              <a:spAutoFit/>
            </a:bodyPr>
            <a:lstStyle/>
            <a:p>
              <a:pPr algn="ctr">
                <a:lnSpc>
                  <a:spcPts val="5599"/>
                </a:lnSpc>
              </a:pPr>
              <a:r>
                <a:rPr lang="en-US" sz="3999">
                  <a:solidFill>
                    <a:srgbClr val="39484F"/>
                  </a:solidFill>
                  <a:latin typeface="Mitr SemiBold"/>
                </a:rPr>
                <a:t> Tối ưu nhân sự</a:t>
              </a:r>
            </a:p>
          </p:txBody>
        </p:sp>
        <p:sp>
          <p:nvSpPr>
            <p:cNvPr name="TextBox 16" id="16"/>
            <p:cNvSpPr txBox="true"/>
            <p:nvPr/>
          </p:nvSpPr>
          <p:spPr>
            <a:xfrm rot="0">
              <a:off x="4853036" y="3289203"/>
              <a:ext cx="6797531" cy="880533"/>
            </a:xfrm>
            <a:prstGeom prst="rect">
              <a:avLst/>
            </a:prstGeom>
          </p:spPr>
          <p:txBody>
            <a:bodyPr anchor="t" rtlCol="false" tIns="0" lIns="0" bIns="0" rIns="0">
              <a:spAutoFit/>
            </a:bodyPr>
            <a:lstStyle/>
            <a:p>
              <a:pPr algn="ctr">
                <a:lnSpc>
                  <a:spcPts val="5599"/>
                </a:lnSpc>
              </a:pPr>
              <a:r>
                <a:rPr lang="en-US" sz="3999">
                  <a:solidFill>
                    <a:srgbClr val="39484F"/>
                  </a:solidFill>
                  <a:latin typeface="Mitr SemiBold"/>
                </a:rPr>
                <a:t>Thống kê doanh thu</a:t>
              </a:r>
            </a:p>
          </p:txBody>
        </p:sp>
        <p:sp>
          <p:nvSpPr>
            <p:cNvPr name="TextBox 17" id="17"/>
            <p:cNvSpPr txBox="true"/>
            <p:nvPr/>
          </p:nvSpPr>
          <p:spPr>
            <a:xfrm rot="0">
              <a:off x="0" y="4086845"/>
              <a:ext cx="5025358" cy="676274"/>
            </a:xfrm>
            <a:prstGeom prst="rect">
              <a:avLst/>
            </a:prstGeom>
          </p:spPr>
          <p:txBody>
            <a:bodyPr anchor="t" rtlCol="false" tIns="0" lIns="0" bIns="0" rIns="0">
              <a:spAutoFit/>
            </a:bodyPr>
            <a:lstStyle/>
            <a:p>
              <a:pPr algn="ctr">
                <a:lnSpc>
                  <a:spcPts val="4200"/>
                </a:lnSpc>
              </a:pPr>
              <a:r>
                <a:rPr lang="en-US" sz="3000">
                  <a:solidFill>
                    <a:srgbClr val="39484F"/>
                  </a:solidFill>
                  <a:latin typeface="Mitr SemiBold"/>
                </a:rPr>
                <a:t>Nhà hàng</a:t>
              </a:r>
            </a:p>
          </p:txBody>
        </p:sp>
        <p:sp>
          <p:nvSpPr>
            <p:cNvPr name="AutoShape 18" id="18"/>
            <p:cNvSpPr/>
            <p:nvPr/>
          </p:nvSpPr>
          <p:spPr>
            <a:xfrm>
              <a:off x="3492501" y="2484967"/>
              <a:ext cx="1161156" cy="1262462"/>
            </a:xfrm>
            <a:prstGeom prst="line">
              <a:avLst/>
            </a:prstGeom>
            <a:ln cap="flat" w="50800">
              <a:solidFill>
                <a:srgbClr val="000000"/>
              </a:solidFill>
              <a:prstDash val="solid"/>
              <a:headEnd type="none" len="sm" w="sm"/>
              <a:tailEnd type="triangle" len="med" w="lg"/>
            </a:ln>
          </p:spPr>
        </p:sp>
        <p:sp>
          <p:nvSpPr>
            <p:cNvPr name="AutoShape 19" id="19"/>
            <p:cNvSpPr/>
            <p:nvPr/>
          </p:nvSpPr>
          <p:spPr>
            <a:xfrm flipV="true">
              <a:off x="2990876" y="2082800"/>
              <a:ext cx="1750385" cy="314044"/>
            </a:xfrm>
            <a:prstGeom prst="line">
              <a:avLst/>
            </a:prstGeom>
            <a:ln cap="flat" w="50800">
              <a:solidFill>
                <a:srgbClr val="000000"/>
              </a:solidFill>
              <a:prstDash val="solid"/>
              <a:headEnd type="none" len="sm" w="sm"/>
              <a:tailEnd type="triangle" len="med" w="lg"/>
            </a:ln>
          </p:spPr>
        </p:sp>
        <p:sp>
          <p:nvSpPr>
            <p:cNvPr name="AutoShape 20" id="20"/>
            <p:cNvSpPr/>
            <p:nvPr/>
          </p:nvSpPr>
          <p:spPr>
            <a:xfrm flipV="true">
              <a:off x="2990876" y="402167"/>
              <a:ext cx="1750385" cy="1994677"/>
            </a:xfrm>
            <a:prstGeom prst="line">
              <a:avLst/>
            </a:prstGeom>
            <a:ln cap="flat" w="50800">
              <a:solidFill>
                <a:srgbClr val="000000"/>
              </a:solidFill>
              <a:prstDash val="solid"/>
              <a:headEnd type="none" len="sm" w="sm"/>
              <a:tailEnd type="triangle" len="med" w="lg"/>
            </a:ln>
          </p:spPr>
        </p:sp>
      </p:grpSp>
      <p:sp>
        <p:nvSpPr>
          <p:cNvPr name="TextBox 21" id="21"/>
          <p:cNvSpPr txBox="true"/>
          <p:nvPr/>
        </p:nvSpPr>
        <p:spPr>
          <a:xfrm rot="0">
            <a:off x="1767132" y="244634"/>
            <a:ext cx="3210033" cy="995680"/>
          </a:xfrm>
          <a:prstGeom prst="rect">
            <a:avLst/>
          </a:prstGeom>
        </p:spPr>
        <p:txBody>
          <a:bodyPr anchor="t" rtlCol="false" tIns="0" lIns="0" bIns="0" rIns="0">
            <a:spAutoFit/>
          </a:bodyPr>
          <a:lstStyle/>
          <a:p>
            <a:pPr algn="ctr">
              <a:lnSpc>
                <a:spcPts val="8119"/>
              </a:lnSpc>
            </a:pPr>
            <a:r>
              <a:rPr lang="en-US" sz="5799">
                <a:solidFill>
                  <a:srgbClr val="39484F"/>
                </a:solidFill>
                <a:latin typeface="Mitr SemiBold"/>
              </a:rPr>
              <a:t>Mục đích</a:t>
            </a:r>
          </a:p>
        </p:txBody>
      </p:sp>
      <p:sp>
        <p:nvSpPr>
          <p:cNvPr name="Freeform 22" id="22"/>
          <p:cNvSpPr/>
          <p:nvPr/>
        </p:nvSpPr>
        <p:spPr>
          <a:xfrm flipH="false" flipV="false" rot="0">
            <a:off x="574775" y="7193704"/>
            <a:ext cx="3070600" cy="2774706"/>
          </a:xfrm>
          <a:custGeom>
            <a:avLst/>
            <a:gdLst/>
            <a:ahLst/>
            <a:cxnLst/>
            <a:rect r="r" b="b" t="t" l="l"/>
            <a:pathLst>
              <a:path h="2774706" w="3070600">
                <a:moveTo>
                  <a:pt x="0" y="0"/>
                </a:moveTo>
                <a:lnTo>
                  <a:pt x="3070600" y="0"/>
                </a:lnTo>
                <a:lnTo>
                  <a:pt x="3070600" y="2774705"/>
                </a:lnTo>
                <a:lnTo>
                  <a:pt x="0" y="27747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0D6E1"/>
        </a:solidFill>
      </p:bgPr>
    </p:bg>
    <p:spTree>
      <p:nvGrpSpPr>
        <p:cNvPr id="1" name=""/>
        <p:cNvGrpSpPr/>
        <p:nvPr/>
      </p:nvGrpSpPr>
      <p:grpSpPr>
        <a:xfrm>
          <a:off x="0" y="0"/>
          <a:ext cx="0" cy="0"/>
          <a:chOff x="0" y="0"/>
          <a:chExt cx="0" cy="0"/>
        </a:xfrm>
      </p:grpSpPr>
      <p:sp>
        <p:nvSpPr>
          <p:cNvPr name="Freeform 2" id="2"/>
          <p:cNvSpPr/>
          <p:nvPr/>
        </p:nvSpPr>
        <p:spPr>
          <a:xfrm flipH="false" flipV="false" rot="0">
            <a:off x="12053808" y="6927958"/>
            <a:ext cx="2717864" cy="2530084"/>
          </a:xfrm>
          <a:custGeom>
            <a:avLst/>
            <a:gdLst/>
            <a:ahLst/>
            <a:cxnLst/>
            <a:rect r="r" b="b" t="t" l="l"/>
            <a:pathLst>
              <a:path h="2530084" w="2717864">
                <a:moveTo>
                  <a:pt x="0" y="0"/>
                </a:moveTo>
                <a:lnTo>
                  <a:pt x="2717864" y="0"/>
                </a:lnTo>
                <a:lnTo>
                  <a:pt x="2717864" y="2530084"/>
                </a:lnTo>
                <a:lnTo>
                  <a:pt x="0" y="2530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965109" y="1262539"/>
            <a:ext cx="6768042" cy="4235221"/>
          </a:xfrm>
          <a:custGeom>
            <a:avLst/>
            <a:gdLst/>
            <a:ahLst/>
            <a:cxnLst/>
            <a:rect r="r" b="b" t="t" l="l"/>
            <a:pathLst>
              <a:path h="4235221" w="6768042">
                <a:moveTo>
                  <a:pt x="6768042" y="0"/>
                </a:moveTo>
                <a:lnTo>
                  <a:pt x="0" y="0"/>
                </a:lnTo>
                <a:lnTo>
                  <a:pt x="0" y="4235220"/>
                </a:lnTo>
                <a:lnTo>
                  <a:pt x="6768042" y="4235220"/>
                </a:lnTo>
                <a:lnTo>
                  <a:pt x="6768042" y="0"/>
                </a:lnTo>
                <a:close/>
              </a:path>
            </a:pathLst>
          </a:custGeom>
          <a:blipFill>
            <a:blip r:embed="rId4">
              <a:extLst>
                <a:ext uri="{96DAC541-7B7A-43D3-8B79-37D633B846F1}">
                  <asvg:svgBlip xmlns:asvg="http://schemas.microsoft.com/office/drawing/2016/SVG/main" r:embed="rId5"/>
                </a:ext>
              </a:extLst>
            </a:blip>
            <a:stretch>
              <a:fillRect l="0" t="-64900" r="0" b="0"/>
            </a:stretch>
          </a:blipFill>
        </p:spPr>
      </p:sp>
      <p:sp>
        <p:nvSpPr>
          <p:cNvPr name="Freeform 4" id="4"/>
          <p:cNvSpPr/>
          <p:nvPr/>
        </p:nvSpPr>
        <p:spPr>
          <a:xfrm flipH="true" flipV="false" rot="0">
            <a:off x="3254824" y="5556602"/>
            <a:ext cx="6673582" cy="4176111"/>
          </a:xfrm>
          <a:custGeom>
            <a:avLst/>
            <a:gdLst/>
            <a:ahLst/>
            <a:cxnLst/>
            <a:rect r="r" b="b" t="t" l="l"/>
            <a:pathLst>
              <a:path h="4176111" w="6673582">
                <a:moveTo>
                  <a:pt x="6673582" y="0"/>
                </a:moveTo>
                <a:lnTo>
                  <a:pt x="0" y="0"/>
                </a:lnTo>
                <a:lnTo>
                  <a:pt x="0" y="4176110"/>
                </a:lnTo>
                <a:lnTo>
                  <a:pt x="6673582" y="4176110"/>
                </a:lnTo>
                <a:lnTo>
                  <a:pt x="6673582" y="0"/>
                </a:lnTo>
                <a:close/>
              </a:path>
            </a:pathLst>
          </a:custGeom>
          <a:blipFill>
            <a:blip r:embed="rId4">
              <a:extLst>
                <a:ext uri="{96DAC541-7B7A-43D3-8B79-37D633B846F1}">
                  <asvg:svgBlip xmlns:asvg="http://schemas.microsoft.com/office/drawing/2016/SVG/main" r:embed="rId5"/>
                </a:ext>
              </a:extLst>
            </a:blip>
            <a:stretch>
              <a:fillRect l="0" t="-64900" r="0" b="0"/>
            </a:stretch>
          </a:blipFill>
        </p:spPr>
      </p:sp>
      <p:sp>
        <p:nvSpPr>
          <p:cNvPr name="Freeform 5" id="5"/>
          <p:cNvSpPr/>
          <p:nvPr/>
        </p:nvSpPr>
        <p:spPr>
          <a:xfrm flipH="false" flipV="false" rot="0">
            <a:off x="14876394" y="5764889"/>
            <a:ext cx="2713385" cy="3301685"/>
          </a:xfrm>
          <a:custGeom>
            <a:avLst/>
            <a:gdLst/>
            <a:ahLst/>
            <a:cxnLst/>
            <a:rect r="r" b="b" t="t" l="l"/>
            <a:pathLst>
              <a:path h="3301685" w="2713385">
                <a:moveTo>
                  <a:pt x="0" y="0"/>
                </a:moveTo>
                <a:lnTo>
                  <a:pt x="2713384" y="0"/>
                </a:lnTo>
                <a:lnTo>
                  <a:pt x="2713384" y="3301685"/>
                </a:lnTo>
                <a:lnTo>
                  <a:pt x="0" y="33016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983460" y="8400435"/>
            <a:ext cx="2220462" cy="1332277"/>
          </a:xfrm>
          <a:custGeom>
            <a:avLst/>
            <a:gdLst/>
            <a:ahLst/>
            <a:cxnLst/>
            <a:rect r="r" b="b" t="t" l="l"/>
            <a:pathLst>
              <a:path h="1332277" w="2220462">
                <a:moveTo>
                  <a:pt x="0" y="0"/>
                </a:moveTo>
                <a:lnTo>
                  <a:pt x="2220462" y="0"/>
                </a:lnTo>
                <a:lnTo>
                  <a:pt x="2220462" y="1332277"/>
                </a:lnTo>
                <a:lnTo>
                  <a:pt x="0" y="13322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a:grpSpLocks noChangeAspect="true"/>
          </p:cNvGrpSpPr>
          <p:nvPr/>
        </p:nvGrpSpPr>
        <p:grpSpPr>
          <a:xfrm rot="0">
            <a:off x="8547242" y="1207090"/>
            <a:ext cx="4224260" cy="4126487"/>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0"/>
              <a:stretch>
                <a:fillRect l="0" t="-1211" r="0" b="-1211"/>
              </a:stretch>
            </a:blipFill>
          </p:spPr>
        </p:sp>
      </p:grpSp>
      <p:grpSp>
        <p:nvGrpSpPr>
          <p:cNvPr name="Group 9" id="9"/>
          <p:cNvGrpSpPr>
            <a:grpSpLocks noChangeAspect="true"/>
          </p:cNvGrpSpPr>
          <p:nvPr/>
        </p:nvGrpSpPr>
        <p:grpSpPr>
          <a:xfrm rot="-126153">
            <a:off x="1375610" y="5519318"/>
            <a:ext cx="4103219" cy="4008247"/>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1"/>
              <a:stretch>
                <a:fillRect l="-37987" t="0" r="-37987" b="0"/>
              </a:stretch>
            </a:blipFill>
          </p:spPr>
        </p:sp>
      </p:grpSp>
      <p:sp>
        <p:nvSpPr>
          <p:cNvPr name="TextBox 11" id="11"/>
          <p:cNvSpPr txBox="true"/>
          <p:nvPr/>
        </p:nvSpPr>
        <p:spPr>
          <a:xfrm rot="0">
            <a:off x="1303464" y="2114739"/>
            <a:ext cx="6079725" cy="2153924"/>
          </a:xfrm>
          <a:prstGeom prst="rect">
            <a:avLst/>
          </a:prstGeom>
        </p:spPr>
        <p:txBody>
          <a:bodyPr anchor="t" rtlCol="false" tIns="0" lIns="0" bIns="0" rIns="0">
            <a:spAutoFit/>
          </a:bodyPr>
          <a:lstStyle/>
          <a:p>
            <a:pPr algn="ctr">
              <a:lnSpc>
                <a:spcPts val="8300"/>
              </a:lnSpc>
            </a:pPr>
            <a:r>
              <a:rPr lang="en-US" sz="8300">
                <a:solidFill>
                  <a:srgbClr val="39484F"/>
                </a:solidFill>
                <a:latin typeface="Mitr SemiBold"/>
              </a:rPr>
              <a:t>Môi trường phát triển</a:t>
            </a:r>
          </a:p>
        </p:txBody>
      </p:sp>
      <p:sp>
        <p:nvSpPr>
          <p:cNvPr name="TextBox 12" id="12"/>
          <p:cNvSpPr txBox="true"/>
          <p:nvPr/>
        </p:nvSpPr>
        <p:spPr>
          <a:xfrm rot="0">
            <a:off x="13610930" y="2474004"/>
            <a:ext cx="2965522" cy="995680"/>
          </a:xfrm>
          <a:prstGeom prst="rect">
            <a:avLst/>
          </a:prstGeom>
        </p:spPr>
        <p:txBody>
          <a:bodyPr anchor="t" rtlCol="false" tIns="0" lIns="0" bIns="0" rIns="0">
            <a:spAutoFit/>
          </a:bodyPr>
          <a:lstStyle/>
          <a:p>
            <a:pPr algn="ctr">
              <a:lnSpc>
                <a:spcPts val="8119"/>
              </a:lnSpc>
            </a:pPr>
            <a:r>
              <a:rPr lang="en-US" sz="5799">
                <a:solidFill>
                  <a:srgbClr val="39484F"/>
                </a:solidFill>
                <a:latin typeface="Mitr SemiBold"/>
              </a:rPr>
              <a:t>Công cụ</a:t>
            </a:r>
          </a:p>
        </p:txBody>
      </p:sp>
      <p:sp>
        <p:nvSpPr>
          <p:cNvPr name="TextBox 13" id="13"/>
          <p:cNvSpPr txBox="true"/>
          <p:nvPr/>
        </p:nvSpPr>
        <p:spPr>
          <a:xfrm rot="0">
            <a:off x="5718150" y="7089667"/>
            <a:ext cx="3582807" cy="995680"/>
          </a:xfrm>
          <a:prstGeom prst="rect">
            <a:avLst/>
          </a:prstGeom>
        </p:spPr>
        <p:txBody>
          <a:bodyPr anchor="t" rtlCol="false" tIns="0" lIns="0" bIns="0" rIns="0">
            <a:spAutoFit/>
          </a:bodyPr>
          <a:lstStyle/>
          <a:p>
            <a:pPr algn="ctr">
              <a:lnSpc>
                <a:spcPts val="8119"/>
              </a:lnSpc>
            </a:pPr>
            <a:r>
              <a:rPr lang="en-US" sz="5799">
                <a:solidFill>
                  <a:srgbClr val="39484F"/>
                </a:solidFill>
                <a:latin typeface="Mitr SemiBold"/>
              </a:rPr>
              <a:t>Ngôn ngữ</a:t>
            </a:r>
          </a:p>
        </p:txBody>
      </p:sp>
      <p:sp>
        <p:nvSpPr>
          <p:cNvPr name="TextBox 14" id="14"/>
          <p:cNvSpPr txBox="true"/>
          <p:nvPr/>
        </p:nvSpPr>
        <p:spPr>
          <a:xfrm rot="0">
            <a:off x="17417307" y="9474659"/>
            <a:ext cx="278498"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true" flipV="false" rot="0">
            <a:off x="2091892" y="214258"/>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0">
            <a:off x="296103" y="6948730"/>
            <a:ext cx="2486174" cy="2609534"/>
          </a:xfrm>
          <a:custGeom>
            <a:avLst/>
            <a:gdLst/>
            <a:ahLst/>
            <a:cxnLst/>
            <a:rect r="r" b="b" t="t" l="l"/>
            <a:pathLst>
              <a:path h="2609534" w="2486174">
                <a:moveTo>
                  <a:pt x="0" y="0"/>
                </a:moveTo>
                <a:lnTo>
                  <a:pt x="2486174" y="0"/>
                </a:lnTo>
                <a:lnTo>
                  <a:pt x="2486174" y="2609534"/>
                </a:lnTo>
                <a:lnTo>
                  <a:pt x="0" y="260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97570">
            <a:off x="15504075" y="3159248"/>
            <a:ext cx="2487924" cy="2456260"/>
          </a:xfrm>
          <a:custGeom>
            <a:avLst/>
            <a:gdLst/>
            <a:ahLst/>
            <a:cxnLst/>
            <a:rect r="r" b="b" t="t" l="l"/>
            <a:pathLst>
              <a:path h="2456260" w="2487924">
                <a:moveTo>
                  <a:pt x="0" y="0"/>
                </a:moveTo>
                <a:lnTo>
                  <a:pt x="2487925" y="0"/>
                </a:lnTo>
                <a:lnTo>
                  <a:pt x="2487925" y="2456260"/>
                </a:lnTo>
                <a:lnTo>
                  <a:pt x="0" y="2456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85768">
            <a:off x="882324" y="734055"/>
            <a:ext cx="1313732" cy="2656444"/>
          </a:xfrm>
          <a:custGeom>
            <a:avLst/>
            <a:gdLst/>
            <a:ahLst/>
            <a:cxnLst/>
            <a:rect r="r" b="b" t="t" l="l"/>
            <a:pathLst>
              <a:path h="2656444" w="1313732">
                <a:moveTo>
                  <a:pt x="0" y="0"/>
                </a:moveTo>
                <a:lnTo>
                  <a:pt x="1313733" y="0"/>
                </a:lnTo>
                <a:lnTo>
                  <a:pt x="1313733" y="2656444"/>
                </a:lnTo>
                <a:lnTo>
                  <a:pt x="0" y="2656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88309" y="3045994"/>
            <a:ext cx="11806106" cy="4113976"/>
          </a:xfrm>
          <a:custGeom>
            <a:avLst/>
            <a:gdLst/>
            <a:ahLst/>
            <a:cxnLst/>
            <a:rect r="r" b="b" t="t" l="l"/>
            <a:pathLst>
              <a:path h="4113976" w="11806106">
                <a:moveTo>
                  <a:pt x="0" y="0"/>
                </a:moveTo>
                <a:lnTo>
                  <a:pt x="11806106" y="0"/>
                </a:lnTo>
                <a:lnTo>
                  <a:pt x="11806106" y="4113976"/>
                </a:lnTo>
                <a:lnTo>
                  <a:pt x="0" y="4113976"/>
                </a:lnTo>
                <a:lnTo>
                  <a:pt x="0" y="0"/>
                </a:lnTo>
                <a:close/>
              </a:path>
            </a:pathLst>
          </a:custGeom>
          <a:blipFill>
            <a:blip r:embed="rId10"/>
            <a:stretch>
              <a:fillRect l="-2269" t="0" r="-2269" b="0"/>
            </a:stretch>
          </a:blipFill>
        </p:spPr>
      </p:sp>
      <p:sp>
        <p:nvSpPr>
          <p:cNvPr name="TextBox 7" id="7"/>
          <p:cNvSpPr txBox="true"/>
          <p:nvPr/>
        </p:nvSpPr>
        <p:spPr>
          <a:xfrm rot="0">
            <a:off x="2091892" y="8491464"/>
            <a:ext cx="14170492" cy="1066800"/>
          </a:xfrm>
          <a:prstGeom prst="rect">
            <a:avLst/>
          </a:prstGeom>
        </p:spPr>
        <p:txBody>
          <a:bodyPr anchor="t" rtlCol="false" tIns="0" lIns="0" bIns="0" rIns="0">
            <a:spAutoFit/>
          </a:bodyPr>
          <a:lstStyle/>
          <a:p>
            <a:pPr algn="ctr">
              <a:lnSpc>
                <a:spcPts val="8400"/>
              </a:lnSpc>
            </a:pPr>
            <a:r>
              <a:rPr lang="en-US" sz="7000">
                <a:solidFill>
                  <a:srgbClr val="663E2C"/>
                </a:solidFill>
                <a:latin typeface="Mitr SemiBold"/>
              </a:rPr>
              <a:t>Backend</a:t>
            </a:r>
          </a:p>
        </p:txBody>
      </p:sp>
      <p:sp>
        <p:nvSpPr>
          <p:cNvPr name="TextBox 8" id="8"/>
          <p:cNvSpPr txBox="true"/>
          <p:nvPr/>
        </p:nvSpPr>
        <p:spPr>
          <a:xfrm rot="0">
            <a:off x="2319624" y="352425"/>
            <a:ext cx="14170492" cy="1047750"/>
          </a:xfrm>
          <a:prstGeom prst="rect">
            <a:avLst/>
          </a:prstGeom>
        </p:spPr>
        <p:txBody>
          <a:bodyPr anchor="t" rtlCol="false" tIns="0" lIns="0" bIns="0" rIns="0">
            <a:spAutoFit/>
          </a:bodyPr>
          <a:lstStyle/>
          <a:p>
            <a:pPr algn="ctr">
              <a:lnSpc>
                <a:spcPts val="8399"/>
              </a:lnSpc>
            </a:pPr>
            <a:r>
              <a:rPr lang="en-US" sz="6999">
                <a:solidFill>
                  <a:srgbClr val="663E2C"/>
                </a:solidFill>
                <a:latin typeface="Mitr SemiBold"/>
              </a:rPr>
              <a:t>Ngôn ngữ</a:t>
            </a:r>
          </a:p>
        </p:txBody>
      </p:sp>
      <p:sp>
        <p:nvSpPr>
          <p:cNvPr name="TextBox 9" id="9"/>
          <p:cNvSpPr txBox="true"/>
          <p:nvPr/>
        </p:nvSpPr>
        <p:spPr>
          <a:xfrm rot="0">
            <a:off x="17416874" y="9474659"/>
            <a:ext cx="279364"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true" flipV="false" rot="0">
            <a:off x="2091892" y="214258"/>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0">
            <a:off x="296103" y="6948730"/>
            <a:ext cx="2486174" cy="2609534"/>
          </a:xfrm>
          <a:custGeom>
            <a:avLst/>
            <a:gdLst/>
            <a:ahLst/>
            <a:cxnLst/>
            <a:rect r="r" b="b" t="t" l="l"/>
            <a:pathLst>
              <a:path h="2609534" w="2486174">
                <a:moveTo>
                  <a:pt x="0" y="0"/>
                </a:moveTo>
                <a:lnTo>
                  <a:pt x="2486174" y="0"/>
                </a:lnTo>
                <a:lnTo>
                  <a:pt x="2486174" y="2609534"/>
                </a:lnTo>
                <a:lnTo>
                  <a:pt x="0" y="260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97570">
            <a:off x="15504075" y="3159248"/>
            <a:ext cx="2487924" cy="2456260"/>
          </a:xfrm>
          <a:custGeom>
            <a:avLst/>
            <a:gdLst/>
            <a:ahLst/>
            <a:cxnLst/>
            <a:rect r="r" b="b" t="t" l="l"/>
            <a:pathLst>
              <a:path h="2456260" w="2487924">
                <a:moveTo>
                  <a:pt x="0" y="0"/>
                </a:moveTo>
                <a:lnTo>
                  <a:pt x="2487925" y="0"/>
                </a:lnTo>
                <a:lnTo>
                  <a:pt x="2487925" y="2456260"/>
                </a:lnTo>
                <a:lnTo>
                  <a:pt x="0" y="2456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85768">
            <a:off x="882324" y="734055"/>
            <a:ext cx="1313732" cy="2656444"/>
          </a:xfrm>
          <a:custGeom>
            <a:avLst/>
            <a:gdLst/>
            <a:ahLst/>
            <a:cxnLst/>
            <a:rect r="r" b="b" t="t" l="l"/>
            <a:pathLst>
              <a:path h="2656444" w="1313732">
                <a:moveTo>
                  <a:pt x="0" y="0"/>
                </a:moveTo>
                <a:lnTo>
                  <a:pt x="1313733" y="0"/>
                </a:lnTo>
                <a:lnTo>
                  <a:pt x="1313733" y="2656444"/>
                </a:lnTo>
                <a:lnTo>
                  <a:pt x="0" y="2656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160510" y="2062277"/>
            <a:ext cx="11133905" cy="6389574"/>
          </a:xfrm>
          <a:custGeom>
            <a:avLst/>
            <a:gdLst/>
            <a:ahLst/>
            <a:cxnLst/>
            <a:rect r="r" b="b" t="t" l="l"/>
            <a:pathLst>
              <a:path h="6389574" w="11133905">
                <a:moveTo>
                  <a:pt x="0" y="0"/>
                </a:moveTo>
                <a:lnTo>
                  <a:pt x="11133905" y="0"/>
                </a:lnTo>
                <a:lnTo>
                  <a:pt x="11133905" y="6389575"/>
                </a:lnTo>
                <a:lnTo>
                  <a:pt x="0" y="6389575"/>
                </a:lnTo>
                <a:lnTo>
                  <a:pt x="0" y="0"/>
                </a:lnTo>
                <a:close/>
              </a:path>
            </a:pathLst>
          </a:custGeom>
          <a:blipFill>
            <a:blip r:embed="rId10"/>
            <a:stretch>
              <a:fillRect l="0" t="-23608" r="0" b="-25749"/>
            </a:stretch>
          </a:blipFill>
        </p:spPr>
      </p:sp>
      <p:sp>
        <p:nvSpPr>
          <p:cNvPr name="TextBox 7" id="7"/>
          <p:cNvSpPr txBox="true"/>
          <p:nvPr/>
        </p:nvSpPr>
        <p:spPr>
          <a:xfrm rot="0">
            <a:off x="2472683" y="8491464"/>
            <a:ext cx="14170492" cy="1066800"/>
          </a:xfrm>
          <a:prstGeom prst="rect">
            <a:avLst/>
          </a:prstGeom>
        </p:spPr>
        <p:txBody>
          <a:bodyPr anchor="t" rtlCol="false" tIns="0" lIns="0" bIns="0" rIns="0">
            <a:spAutoFit/>
          </a:bodyPr>
          <a:lstStyle/>
          <a:p>
            <a:pPr algn="ctr">
              <a:lnSpc>
                <a:spcPts val="8400"/>
              </a:lnSpc>
            </a:pPr>
            <a:r>
              <a:rPr lang="en-US" sz="7000">
                <a:solidFill>
                  <a:srgbClr val="663E2C"/>
                </a:solidFill>
                <a:latin typeface="Mitr SemiBold"/>
              </a:rPr>
              <a:t>Frontend</a:t>
            </a:r>
          </a:p>
        </p:txBody>
      </p:sp>
      <p:sp>
        <p:nvSpPr>
          <p:cNvPr name="TextBox 8" id="8"/>
          <p:cNvSpPr txBox="true"/>
          <p:nvPr/>
        </p:nvSpPr>
        <p:spPr>
          <a:xfrm rot="0">
            <a:off x="2319624" y="352425"/>
            <a:ext cx="14170492" cy="1047750"/>
          </a:xfrm>
          <a:prstGeom prst="rect">
            <a:avLst/>
          </a:prstGeom>
        </p:spPr>
        <p:txBody>
          <a:bodyPr anchor="t" rtlCol="false" tIns="0" lIns="0" bIns="0" rIns="0">
            <a:spAutoFit/>
          </a:bodyPr>
          <a:lstStyle/>
          <a:p>
            <a:pPr algn="ctr">
              <a:lnSpc>
                <a:spcPts val="8399"/>
              </a:lnSpc>
            </a:pPr>
            <a:r>
              <a:rPr lang="en-US" sz="6999">
                <a:solidFill>
                  <a:srgbClr val="663E2C"/>
                </a:solidFill>
                <a:latin typeface="Mitr SemiBold"/>
              </a:rPr>
              <a:t>Ngôn ngữ</a:t>
            </a:r>
          </a:p>
        </p:txBody>
      </p:sp>
      <p:sp>
        <p:nvSpPr>
          <p:cNvPr name="TextBox 9" id="9"/>
          <p:cNvSpPr txBox="true"/>
          <p:nvPr/>
        </p:nvSpPr>
        <p:spPr>
          <a:xfrm rot="0">
            <a:off x="17426561" y="9474659"/>
            <a:ext cx="259989"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9DD"/>
        </a:solidFill>
      </p:bgPr>
    </p:bg>
    <p:spTree>
      <p:nvGrpSpPr>
        <p:cNvPr id="1" name=""/>
        <p:cNvGrpSpPr/>
        <p:nvPr/>
      </p:nvGrpSpPr>
      <p:grpSpPr>
        <a:xfrm>
          <a:off x="0" y="0"/>
          <a:ext cx="0" cy="0"/>
          <a:chOff x="0" y="0"/>
          <a:chExt cx="0" cy="0"/>
        </a:xfrm>
      </p:grpSpPr>
      <p:sp>
        <p:nvSpPr>
          <p:cNvPr name="Freeform 2" id="2"/>
          <p:cNvSpPr/>
          <p:nvPr/>
        </p:nvSpPr>
        <p:spPr>
          <a:xfrm flipH="true" flipV="false" rot="0">
            <a:off x="2091892" y="214258"/>
            <a:ext cx="14932072" cy="9344006"/>
          </a:xfrm>
          <a:custGeom>
            <a:avLst/>
            <a:gdLst/>
            <a:ahLst/>
            <a:cxnLst/>
            <a:rect r="r" b="b" t="t" l="l"/>
            <a:pathLst>
              <a:path h="9344006" w="14932072">
                <a:moveTo>
                  <a:pt x="14932072" y="0"/>
                </a:moveTo>
                <a:lnTo>
                  <a:pt x="0" y="0"/>
                </a:lnTo>
                <a:lnTo>
                  <a:pt x="0" y="9344006"/>
                </a:lnTo>
                <a:lnTo>
                  <a:pt x="14932072" y="9344006"/>
                </a:lnTo>
                <a:lnTo>
                  <a:pt x="14932072" y="0"/>
                </a:lnTo>
                <a:close/>
              </a:path>
            </a:pathLst>
          </a:custGeom>
          <a:blipFill>
            <a:blip r:embed="rId2">
              <a:extLst>
                <a:ext uri="{96DAC541-7B7A-43D3-8B79-37D633B846F1}">
                  <asvg:svgBlip xmlns:asvg="http://schemas.microsoft.com/office/drawing/2016/SVG/main" r:embed="rId3"/>
                </a:ext>
              </a:extLst>
            </a:blip>
            <a:stretch>
              <a:fillRect l="0" t="-64900" r="0" b="0"/>
            </a:stretch>
          </a:blipFill>
        </p:spPr>
      </p:sp>
      <p:sp>
        <p:nvSpPr>
          <p:cNvPr name="Freeform 3" id="3"/>
          <p:cNvSpPr/>
          <p:nvPr/>
        </p:nvSpPr>
        <p:spPr>
          <a:xfrm flipH="false" flipV="false" rot="0">
            <a:off x="296103" y="6948730"/>
            <a:ext cx="2486174" cy="2609534"/>
          </a:xfrm>
          <a:custGeom>
            <a:avLst/>
            <a:gdLst/>
            <a:ahLst/>
            <a:cxnLst/>
            <a:rect r="r" b="b" t="t" l="l"/>
            <a:pathLst>
              <a:path h="2609534" w="2486174">
                <a:moveTo>
                  <a:pt x="0" y="0"/>
                </a:moveTo>
                <a:lnTo>
                  <a:pt x="2486174" y="0"/>
                </a:lnTo>
                <a:lnTo>
                  <a:pt x="2486174" y="2609534"/>
                </a:lnTo>
                <a:lnTo>
                  <a:pt x="0" y="2609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97570">
            <a:off x="15504075" y="3159248"/>
            <a:ext cx="2487924" cy="2456260"/>
          </a:xfrm>
          <a:custGeom>
            <a:avLst/>
            <a:gdLst/>
            <a:ahLst/>
            <a:cxnLst/>
            <a:rect r="r" b="b" t="t" l="l"/>
            <a:pathLst>
              <a:path h="2456260" w="2487924">
                <a:moveTo>
                  <a:pt x="0" y="0"/>
                </a:moveTo>
                <a:lnTo>
                  <a:pt x="2487925" y="0"/>
                </a:lnTo>
                <a:lnTo>
                  <a:pt x="2487925" y="2456260"/>
                </a:lnTo>
                <a:lnTo>
                  <a:pt x="0" y="2456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85768">
            <a:off x="882324" y="734055"/>
            <a:ext cx="1313732" cy="2656444"/>
          </a:xfrm>
          <a:custGeom>
            <a:avLst/>
            <a:gdLst/>
            <a:ahLst/>
            <a:cxnLst/>
            <a:rect r="r" b="b" t="t" l="l"/>
            <a:pathLst>
              <a:path h="2656444" w="1313732">
                <a:moveTo>
                  <a:pt x="0" y="0"/>
                </a:moveTo>
                <a:lnTo>
                  <a:pt x="1313733" y="0"/>
                </a:lnTo>
                <a:lnTo>
                  <a:pt x="1313733" y="2656444"/>
                </a:lnTo>
                <a:lnTo>
                  <a:pt x="0" y="2656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85449" y="2188237"/>
            <a:ext cx="5799178" cy="3866118"/>
          </a:xfrm>
          <a:custGeom>
            <a:avLst/>
            <a:gdLst/>
            <a:ahLst/>
            <a:cxnLst/>
            <a:rect r="r" b="b" t="t" l="l"/>
            <a:pathLst>
              <a:path h="3866118" w="5799178">
                <a:moveTo>
                  <a:pt x="0" y="0"/>
                </a:moveTo>
                <a:lnTo>
                  <a:pt x="5799177" y="0"/>
                </a:lnTo>
                <a:lnTo>
                  <a:pt x="5799177" y="3866118"/>
                </a:lnTo>
                <a:lnTo>
                  <a:pt x="0" y="3866118"/>
                </a:lnTo>
                <a:lnTo>
                  <a:pt x="0" y="0"/>
                </a:lnTo>
                <a:close/>
              </a:path>
            </a:pathLst>
          </a:custGeom>
          <a:blipFill>
            <a:blip r:embed="rId10"/>
            <a:stretch>
              <a:fillRect l="0" t="0" r="0" b="0"/>
            </a:stretch>
          </a:blipFill>
        </p:spPr>
      </p:sp>
      <p:sp>
        <p:nvSpPr>
          <p:cNvPr name="Freeform 7" id="7"/>
          <p:cNvSpPr/>
          <p:nvPr/>
        </p:nvSpPr>
        <p:spPr>
          <a:xfrm flipH="false" flipV="false" rot="0">
            <a:off x="10584751" y="4387378"/>
            <a:ext cx="4132201" cy="4132201"/>
          </a:xfrm>
          <a:custGeom>
            <a:avLst/>
            <a:gdLst/>
            <a:ahLst/>
            <a:cxnLst/>
            <a:rect r="r" b="b" t="t" l="l"/>
            <a:pathLst>
              <a:path h="4132201" w="4132201">
                <a:moveTo>
                  <a:pt x="0" y="0"/>
                </a:moveTo>
                <a:lnTo>
                  <a:pt x="4132201" y="0"/>
                </a:lnTo>
                <a:lnTo>
                  <a:pt x="4132201" y="4132201"/>
                </a:lnTo>
                <a:lnTo>
                  <a:pt x="0" y="4132201"/>
                </a:lnTo>
                <a:lnTo>
                  <a:pt x="0" y="0"/>
                </a:lnTo>
                <a:close/>
              </a:path>
            </a:pathLst>
          </a:custGeom>
          <a:blipFill>
            <a:blip r:embed="rId11"/>
            <a:stretch>
              <a:fillRect l="0" t="0" r="0" b="0"/>
            </a:stretch>
          </a:blipFill>
        </p:spPr>
      </p:sp>
      <p:sp>
        <p:nvSpPr>
          <p:cNvPr name="TextBox 8" id="8"/>
          <p:cNvSpPr txBox="true"/>
          <p:nvPr/>
        </p:nvSpPr>
        <p:spPr>
          <a:xfrm rot="0">
            <a:off x="2091892" y="463989"/>
            <a:ext cx="14170492" cy="1047750"/>
          </a:xfrm>
          <a:prstGeom prst="rect">
            <a:avLst/>
          </a:prstGeom>
        </p:spPr>
        <p:txBody>
          <a:bodyPr anchor="t" rtlCol="false" tIns="0" lIns="0" bIns="0" rIns="0">
            <a:spAutoFit/>
          </a:bodyPr>
          <a:lstStyle/>
          <a:p>
            <a:pPr algn="ctr">
              <a:lnSpc>
                <a:spcPts val="8399"/>
              </a:lnSpc>
            </a:pPr>
            <a:r>
              <a:rPr lang="en-US" sz="6999">
                <a:solidFill>
                  <a:srgbClr val="663E2C"/>
                </a:solidFill>
                <a:latin typeface="Mitr SemiBold"/>
              </a:rPr>
              <a:t>Công cụ</a:t>
            </a:r>
          </a:p>
        </p:txBody>
      </p:sp>
      <p:sp>
        <p:nvSpPr>
          <p:cNvPr name="TextBox 9" id="9"/>
          <p:cNvSpPr txBox="true"/>
          <p:nvPr/>
        </p:nvSpPr>
        <p:spPr>
          <a:xfrm rot="0">
            <a:off x="17416224" y="9474659"/>
            <a:ext cx="280663" cy="570865"/>
          </a:xfrm>
          <a:prstGeom prst="rect">
            <a:avLst/>
          </a:prstGeom>
        </p:spPr>
        <p:txBody>
          <a:bodyPr anchor="t" rtlCol="false" tIns="0" lIns="0" bIns="0" rIns="0">
            <a:spAutoFit/>
          </a:bodyPr>
          <a:lstStyle/>
          <a:p>
            <a:pPr algn="ctr">
              <a:lnSpc>
                <a:spcPts val="4759"/>
              </a:lnSpc>
            </a:pPr>
            <a:r>
              <a:rPr lang="en-US" sz="3399">
                <a:solidFill>
                  <a:srgbClr val="000000"/>
                </a:solidFill>
                <a:latin typeface="Mitr SemiBold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DAFE38n10xs</dc:identifier>
  <dcterms:modified xsi:type="dcterms:W3CDTF">2011-08-01T06:04:30Z</dcterms:modified>
  <cp:revision>1</cp:revision>
  <dc:title>Báo cáo ĐATN</dc:title>
</cp:coreProperties>
</file>